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0" r:id="rId3"/>
    <p:sldId id="262" r:id="rId4"/>
    <p:sldId id="261" r:id="rId5"/>
    <p:sldId id="263" r:id="rId6"/>
    <p:sldId id="266" r:id="rId7"/>
    <p:sldId id="264" r:id="rId8"/>
    <p:sldId id="265" r:id="rId9"/>
    <p:sldId id="267" r:id="rId10"/>
    <p:sldId id="269" r:id="rId11"/>
    <p:sldId id="270" r:id="rId12"/>
    <p:sldId id="271" r:id="rId13"/>
    <p:sldId id="272"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4949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836" autoAdjust="0"/>
  </p:normalViewPr>
  <p:slideViewPr>
    <p:cSldViewPr snapToGrid="0">
      <p:cViewPr varScale="1">
        <p:scale>
          <a:sx n="106" d="100"/>
          <a:sy n="106" d="100"/>
        </p:scale>
        <p:origin x="7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23D16-30ED-4CD1-A84C-7F60C202CC6F}"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8DB31-BD76-45E3-84D3-636659D75B86}" type="slidenum">
              <a:rPr lang="en-US" smtClean="0"/>
              <a:t>‹#›</a:t>
            </a:fld>
            <a:endParaRPr lang="en-US"/>
          </a:p>
        </p:txBody>
      </p:sp>
    </p:spTree>
    <p:extLst>
      <p:ext uri="{BB962C8B-B14F-4D97-AF65-F5344CB8AC3E}">
        <p14:creationId xmlns:p14="http://schemas.microsoft.com/office/powerpoint/2010/main" val="95983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given dataset is in the hdf5 format, also The given data set is split into 100 </a:t>
            </a:r>
            <a:r>
              <a:rPr lang="en-US" dirty="0" err="1"/>
              <a:t>timeslices</a:t>
            </a:r>
            <a:r>
              <a:rPr lang="en-US" dirty="0"/>
              <a:t>. And it is rapidly changing it’s scale over time. That is from ranging from few kilometers to hundreds of million kilometers.</a:t>
            </a:r>
          </a:p>
          <a:p>
            <a:r>
              <a:rPr lang="en-US" dirty="0"/>
              <a:t>Which means it’s going from being a size of a city to being as large as the orbits of the planets.</a:t>
            </a:r>
          </a:p>
        </p:txBody>
      </p:sp>
      <p:sp>
        <p:nvSpPr>
          <p:cNvPr id="4" name="Slide Number Placeholder 3"/>
          <p:cNvSpPr>
            <a:spLocks noGrp="1"/>
          </p:cNvSpPr>
          <p:nvPr>
            <p:ph type="sldNum" sz="quarter" idx="5"/>
          </p:nvPr>
        </p:nvSpPr>
        <p:spPr/>
        <p:txBody>
          <a:bodyPr/>
          <a:lstStyle/>
          <a:p>
            <a:fld id="{34D8DB31-BD76-45E3-84D3-636659D75B86}" type="slidenum">
              <a:rPr lang="en-US" smtClean="0"/>
              <a:t>2</a:t>
            </a:fld>
            <a:endParaRPr lang="en-US"/>
          </a:p>
        </p:txBody>
      </p:sp>
    </p:spTree>
    <p:extLst>
      <p:ext uri="{BB962C8B-B14F-4D97-AF65-F5344CB8AC3E}">
        <p14:creationId xmlns:p14="http://schemas.microsoft.com/office/powerpoint/2010/main" val="3622352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movie you can see how the density progresses over time. You can see that the range of values of from 10^-3 to 57 and there is a lot happening in between 1 and 10, so I have used  logarithmic scale for this field.</a:t>
            </a:r>
          </a:p>
        </p:txBody>
      </p:sp>
      <p:sp>
        <p:nvSpPr>
          <p:cNvPr id="4" name="Slide Number Placeholder 3"/>
          <p:cNvSpPr>
            <a:spLocks noGrp="1"/>
          </p:cNvSpPr>
          <p:nvPr>
            <p:ph type="sldNum" sz="quarter" idx="5"/>
          </p:nvPr>
        </p:nvSpPr>
        <p:spPr/>
        <p:txBody>
          <a:bodyPr/>
          <a:lstStyle/>
          <a:p>
            <a:fld id="{34D8DB31-BD76-45E3-84D3-636659D75B86}" type="slidenum">
              <a:rPr lang="en-US" smtClean="0"/>
              <a:t>11</a:t>
            </a:fld>
            <a:endParaRPr lang="en-US"/>
          </a:p>
        </p:txBody>
      </p:sp>
    </p:spTree>
    <p:extLst>
      <p:ext uri="{BB962C8B-B14F-4D97-AF65-F5344CB8AC3E}">
        <p14:creationId xmlns:p14="http://schemas.microsoft.com/office/powerpoint/2010/main" val="122304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pressure, we can see a shock wave travelling outwards in this explosion which is highlighted by the yellow color.</a:t>
            </a:r>
          </a:p>
        </p:txBody>
      </p:sp>
      <p:sp>
        <p:nvSpPr>
          <p:cNvPr id="4" name="Slide Number Placeholder 3"/>
          <p:cNvSpPr>
            <a:spLocks noGrp="1"/>
          </p:cNvSpPr>
          <p:nvPr>
            <p:ph type="sldNum" sz="quarter" idx="5"/>
          </p:nvPr>
        </p:nvSpPr>
        <p:spPr/>
        <p:txBody>
          <a:bodyPr/>
          <a:lstStyle/>
          <a:p>
            <a:fld id="{34D8DB31-BD76-45E3-84D3-636659D75B86}" type="slidenum">
              <a:rPr lang="en-US" smtClean="0"/>
              <a:t>12</a:t>
            </a:fld>
            <a:endParaRPr lang="en-US"/>
          </a:p>
        </p:txBody>
      </p:sp>
    </p:spTree>
    <p:extLst>
      <p:ext uri="{BB962C8B-B14F-4D97-AF65-F5344CB8AC3E}">
        <p14:creationId xmlns:p14="http://schemas.microsoft.com/office/powerpoint/2010/main" val="2373193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temperature I have two plots, one on the left is linear scale and one on the right is using logarithmic scale, we can see everything that is happening with temperature in the logarithmic plot, but it’s difficult to identify the hot spots which are easily highlighted in the linear plot. </a:t>
            </a:r>
          </a:p>
        </p:txBody>
      </p:sp>
      <p:sp>
        <p:nvSpPr>
          <p:cNvPr id="4" name="Slide Number Placeholder 3"/>
          <p:cNvSpPr>
            <a:spLocks noGrp="1"/>
          </p:cNvSpPr>
          <p:nvPr>
            <p:ph type="sldNum" sz="quarter" idx="5"/>
          </p:nvPr>
        </p:nvSpPr>
        <p:spPr/>
        <p:txBody>
          <a:bodyPr/>
          <a:lstStyle/>
          <a:p>
            <a:fld id="{34D8DB31-BD76-45E3-84D3-636659D75B86}" type="slidenum">
              <a:rPr lang="en-US" smtClean="0"/>
              <a:t>13</a:t>
            </a:fld>
            <a:endParaRPr lang="en-US"/>
          </a:p>
        </p:txBody>
      </p:sp>
    </p:spTree>
    <p:extLst>
      <p:ext uri="{BB962C8B-B14F-4D97-AF65-F5344CB8AC3E}">
        <p14:creationId xmlns:p14="http://schemas.microsoft.com/office/powerpoint/2010/main" val="1370297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next step I will be creating a script to render to these movies from the dataset. My current script is only generating images. </a:t>
            </a:r>
          </a:p>
        </p:txBody>
      </p:sp>
      <p:sp>
        <p:nvSpPr>
          <p:cNvPr id="4" name="Slide Number Placeholder 3"/>
          <p:cNvSpPr>
            <a:spLocks noGrp="1"/>
          </p:cNvSpPr>
          <p:nvPr>
            <p:ph type="sldNum" sz="quarter" idx="5"/>
          </p:nvPr>
        </p:nvSpPr>
        <p:spPr/>
        <p:txBody>
          <a:bodyPr/>
          <a:lstStyle/>
          <a:p>
            <a:fld id="{34D8DB31-BD76-45E3-84D3-636659D75B86}" type="slidenum">
              <a:rPr lang="en-US" smtClean="0"/>
              <a:t>14</a:t>
            </a:fld>
            <a:endParaRPr lang="en-US"/>
          </a:p>
        </p:txBody>
      </p:sp>
    </p:spTree>
    <p:extLst>
      <p:ext uri="{BB962C8B-B14F-4D97-AF65-F5344CB8AC3E}">
        <p14:creationId xmlns:p14="http://schemas.microsoft.com/office/powerpoint/2010/main" val="870214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next step I will be creating a script to render to these movies from the dataset. My current script is only generating images. </a:t>
            </a:r>
          </a:p>
        </p:txBody>
      </p:sp>
      <p:sp>
        <p:nvSpPr>
          <p:cNvPr id="4" name="Slide Number Placeholder 3"/>
          <p:cNvSpPr>
            <a:spLocks noGrp="1"/>
          </p:cNvSpPr>
          <p:nvPr>
            <p:ph type="sldNum" sz="quarter" idx="5"/>
          </p:nvPr>
        </p:nvSpPr>
        <p:spPr/>
        <p:txBody>
          <a:bodyPr/>
          <a:lstStyle/>
          <a:p>
            <a:fld id="{34D8DB31-BD76-45E3-84D3-636659D75B86}" type="slidenum">
              <a:rPr lang="en-US" smtClean="0"/>
              <a:t>15</a:t>
            </a:fld>
            <a:endParaRPr lang="en-US"/>
          </a:p>
        </p:txBody>
      </p:sp>
    </p:spTree>
    <p:extLst>
      <p:ext uri="{BB962C8B-B14F-4D97-AF65-F5344CB8AC3E}">
        <p14:creationId xmlns:p14="http://schemas.microsoft.com/office/powerpoint/2010/main" val="845130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If we look at all the available fields in this dataset, we </a:t>
            </a:r>
            <a:r>
              <a:rPr lang="en-US" dirty="0"/>
              <a:t>can see there are a lot of those.</a:t>
            </a:r>
          </a:p>
        </p:txBody>
      </p:sp>
      <p:sp>
        <p:nvSpPr>
          <p:cNvPr id="4" name="Slide Number Placeholder 3"/>
          <p:cNvSpPr>
            <a:spLocks noGrp="1"/>
          </p:cNvSpPr>
          <p:nvPr>
            <p:ph type="sldNum" sz="quarter" idx="5"/>
          </p:nvPr>
        </p:nvSpPr>
        <p:spPr/>
        <p:txBody>
          <a:bodyPr/>
          <a:lstStyle/>
          <a:p>
            <a:fld id="{34D8DB31-BD76-45E3-84D3-636659D75B86}" type="slidenum">
              <a:rPr lang="en-US" smtClean="0"/>
              <a:t>3</a:t>
            </a:fld>
            <a:endParaRPr lang="en-US"/>
          </a:p>
        </p:txBody>
      </p:sp>
    </p:spTree>
    <p:extLst>
      <p:ext uri="{BB962C8B-B14F-4D97-AF65-F5344CB8AC3E}">
        <p14:creationId xmlns:p14="http://schemas.microsoft.com/office/powerpoint/2010/main" val="4074679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all the available fields in this dataset, we can see there are a lot of those.</a:t>
            </a:r>
          </a:p>
          <a:p>
            <a:r>
              <a:rPr lang="en-US" dirty="0"/>
              <a:t>But we are only interested in these ones, density, pressure and the temperature. For this project we will be only focusing on this fields. </a:t>
            </a:r>
          </a:p>
        </p:txBody>
      </p:sp>
      <p:sp>
        <p:nvSpPr>
          <p:cNvPr id="4" name="Slide Number Placeholder 3"/>
          <p:cNvSpPr>
            <a:spLocks noGrp="1"/>
          </p:cNvSpPr>
          <p:nvPr>
            <p:ph type="sldNum" sz="quarter" idx="5"/>
          </p:nvPr>
        </p:nvSpPr>
        <p:spPr/>
        <p:txBody>
          <a:bodyPr/>
          <a:lstStyle/>
          <a:p>
            <a:fld id="{34D8DB31-BD76-45E3-84D3-636659D75B86}" type="slidenum">
              <a:rPr lang="en-US" smtClean="0"/>
              <a:t>4</a:t>
            </a:fld>
            <a:endParaRPr lang="en-US"/>
          </a:p>
        </p:txBody>
      </p:sp>
    </p:spTree>
    <p:extLst>
      <p:ext uri="{BB962C8B-B14F-4D97-AF65-F5344CB8AC3E}">
        <p14:creationId xmlns:p14="http://schemas.microsoft.com/office/powerpoint/2010/main" val="207115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 wanted to understand how the data is structured, so I converted the HDF5 data into an </a:t>
            </a:r>
            <a:r>
              <a:rPr lang="en-US" dirty="0" err="1"/>
              <a:t>numpy</a:t>
            </a:r>
            <a:r>
              <a:rPr lang="en-US" dirty="0"/>
              <a:t> array, and then plotted a contour plot of the density using matplotlib.</a:t>
            </a:r>
          </a:p>
        </p:txBody>
      </p:sp>
      <p:sp>
        <p:nvSpPr>
          <p:cNvPr id="4" name="Slide Number Placeholder 3"/>
          <p:cNvSpPr>
            <a:spLocks noGrp="1"/>
          </p:cNvSpPr>
          <p:nvPr>
            <p:ph type="sldNum" sz="quarter" idx="5"/>
          </p:nvPr>
        </p:nvSpPr>
        <p:spPr/>
        <p:txBody>
          <a:bodyPr/>
          <a:lstStyle/>
          <a:p>
            <a:fld id="{34D8DB31-BD76-45E3-84D3-636659D75B86}" type="slidenum">
              <a:rPr lang="en-US" smtClean="0"/>
              <a:t>5</a:t>
            </a:fld>
            <a:endParaRPr lang="en-US"/>
          </a:p>
        </p:txBody>
      </p:sp>
    </p:spTree>
    <p:extLst>
      <p:ext uri="{BB962C8B-B14F-4D97-AF65-F5344CB8AC3E}">
        <p14:creationId xmlns:p14="http://schemas.microsoft.com/office/powerpoint/2010/main" val="325046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first started the project with VTK, in C++, but soon I realized that it’s too complicated and I was not able to build the required VTK  module for C++, </a:t>
            </a:r>
            <a:br>
              <a:rPr lang="en-US" dirty="0"/>
            </a:br>
            <a:r>
              <a:rPr lang="en-US" dirty="0"/>
              <a:t>So I went back to python, and </a:t>
            </a:r>
          </a:p>
        </p:txBody>
      </p:sp>
      <p:sp>
        <p:nvSpPr>
          <p:cNvPr id="4" name="Slide Number Placeholder 3"/>
          <p:cNvSpPr>
            <a:spLocks noGrp="1"/>
          </p:cNvSpPr>
          <p:nvPr>
            <p:ph type="sldNum" sz="quarter" idx="5"/>
          </p:nvPr>
        </p:nvSpPr>
        <p:spPr/>
        <p:txBody>
          <a:bodyPr/>
          <a:lstStyle/>
          <a:p>
            <a:fld id="{34D8DB31-BD76-45E3-84D3-636659D75B86}" type="slidenum">
              <a:rPr lang="en-US" smtClean="0"/>
              <a:t>6</a:t>
            </a:fld>
            <a:endParaRPr lang="en-US"/>
          </a:p>
        </p:txBody>
      </p:sp>
    </p:spTree>
    <p:extLst>
      <p:ext uri="{BB962C8B-B14F-4D97-AF65-F5344CB8AC3E}">
        <p14:creationId xmlns:p14="http://schemas.microsoft.com/office/powerpoint/2010/main" val="2762302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able to get some renders after processing the data using </a:t>
            </a:r>
            <a:r>
              <a:rPr lang="en-US" dirty="0" err="1"/>
              <a:t>numpy</a:t>
            </a:r>
            <a:r>
              <a:rPr lang="en-US" dirty="0"/>
              <a:t>, I tried doing volumetric rendering which kind of works but it’s very hard to understand anything from this.</a:t>
            </a:r>
          </a:p>
        </p:txBody>
      </p:sp>
      <p:sp>
        <p:nvSpPr>
          <p:cNvPr id="4" name="Slide Number Placeholder 3"/>
          <p:cNvSpPr>
            <a:spLocks noGrp="1"/>
          </p:cNvSpPr>
          <p:nvPr>
            <p:ph type="sldNum" sz="quarter" idx="5"/>
          </p:nvPr>
        </p:nvSpPr>
        <p:spPr/>
        <p:txBody>
          <a:bodyPr/>
          <a:lstStyle/>
          <a:p>
            <a:fld id="{34D8DB31-BD76-45E3-84D3-636659D75B86}" type="slidenum">
              <a:rPr lang="en-US" smtClean="0"/>
              <a:t>7</a:t>
            </a:fld>
            <a:endParaRPr lang="en-US"/>
          </a:p>
        </p:txBody>
      </p:sp>
    </p:spTree>
    <p:extLst>
      <p:ext uri="{BB962C8B-B14F-4D97-AF65-F5344CB8AC3E}">
        <p14:creationId xmlns:p14="http://schemas.microsoft.com/office/powerpoint/2010/main" val="54419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another angle to that amazing render of density.</a:t>
            </a:r>
          </a:p>
        </p:txBody>
      </p:sp>
      <p:sp>
        <p:nvSpPr>
          <p:cNvPr id="4" name="Slide Number Placeholder 3"/>
          <p:cNvSpPr>
            <a:spLocks noGrp="1"/>
          </p:cNvSpPr>
          <p:nvPr>
            <p:ph type="sldNum" sz="quarter" idx="5"/>
          </p:nvPr>
        </p:nvSpPr>
        <p:spPr/>
        <p:txBody>
          <a:bodyPr/>
          <a:lstStyle/>
          <a:p>
            <a:fld id="{34D8DB31-BD76-45E3-84D3-636659D75B86}" type="slidenum">
              <a:rPr lang="en-US" smtClean="0"/>
              <a:t>8</a:t>
            </a:fld>
            <a:endParaRPr lang="en-US"/>
          </a:p>
        </p:txBody>
      </p:sp>
    </p:spTree>
    <p:extLst>
      <p:ext uri="{BB962C8B-B14F-4D97-AF65-F5344CB8AC3E}">
        <p14:creationId xmlns:p14="http://schemas.microsoft.com/office/powerpoint/2010/main" val="3302184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finally decided to use Visit, which make everything a lot easier.</a:t>
            </a:r>
          </a:p>
          <a:p>
            <a:r>
              <a:rPr lang="en-US" dirty="0"/>
              <a:t>It’s an open source software and mainly used for viewing and analyzing scientific data </a:t>
            </a:r>
          </a:p>
        </p:txBody>
      </p:sp>
      <p:sp>
        <p:nvSpPr>
          <p:cNvPr id="4" name="Slide Number Placeholder 3"/>
          <p:cNvSpPr>
            <a:spLocks noGrp="1"/>
          </p:cNvSpPr>
          <p:nvPr>
            <p:ph type="sldNum" sz="quarter" idx="5"/>
          </p:nvPr>
        </p:nvSpPr>
        <p:spPr/>
        <p:txBody>
          <a:bodyPr/>
          <a:lstStyle/>
          <a:p>
            <a:fld id="{34D8DB31-BD76-45E3-84D3-636659D75B86}" type="slidenum">
              <a:rPr lang="en-US" smtClean="0"/>
              <a:t>9</a:t>
            </a:fld>
            <a:endParaRPr lang="en-US"/>
          </a:p>
        </p:txBody>
      </p:sp>
    </p:spTree>
    <p:extLst>
      <p:ext uri="{BB962C8B-B14F-4D97-AF65-F5344CB8AC3E}">
        <p14:creationId xmlns:p14="http://schemas.microsoft.com/office/powerpoint/2010/main" val="2698219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Visit, I am using the FLASH plugin to read the dataset, and then drawing the plots using </a:t>
            </a:r>
            <a:r>
              <a:rPr lang="en-US" dirty="0" err="1"/>
              <a:t>Psudocolor</a:t>
            </a:r>
            <a:r>
              <a:rPr lang="en-US" dirty="0"/>
              <a:t>, some plots like density are using logarithmic scale for better visualization of the changes.</a:t>
            </a:r>
          </a:p>
          <a:p>
            <a:r>
              <a:rPr lang="en-US" dirty="0"/>
              <a:t>For some reason Visit was not saving a video but was saving </a:t>
            </a:r>
            <a:r>
              <a:rPr lang="en-US" dirty="0" err="1"/>
              <a:t>seperates</a:t>
            </a:r>
            <a:r>
              <a:rPr lang="en-US" dirty="0"/>
              <a:t> frame as </a:t>
            </a:r>
            <a:r>
              <a:rPr lang="en-US" dirty="0" err="1"/>
              <a:t>png</a:t>
            </a:r>
            <a:r>
              <a:rPr lang="en-US" dirty="0"/>
              <a:t> images, so I use </a:t>
            </a:r>
            <a:r>
              <a:rPr lang="en-US" dirty="0" err="1"/>
              <a:t>ffmpeg</a:t>
            </a:r>
            <a:r>
              <a:rPr lang="en-US" dirty="0"/>
              <a:t> to convert it into MP4 video.</a:t>
            </a:r>
          </a:p>
          <a:p>
            <a:r>
              <a:rPr lang="en-US" dirty="0"/>
              <a:t>Render you see here on the right, is one of the frames from the energy plot.</a:t>
            </a:r>
          </a:p>
        </p:txBody>
      </p:sp>
      <p:sp>
        <p:nvSpPr>
          <p:cNvPr id="4" name="Slide Number Placeholder 3"/>
          <p:cNvSpPr>
            <a:spLocks noGrp="1"/>
          </p:cNvSpPr>
          <p:nvPr>
            <p:ph type="sldNum" sz="quarter" idx="5"/>
          </p:nvPr>
        </p:nvSpPr>
        <p:spPr/>
        <p:txBody>
          <a:bodyPr/>
          <a:lstStyle/>
          <a:p>
            <a:fld id="{34D8DB31-BD76-45E3-84D3-636659D75B86}" type="slidenum">
              <a:rPr lang="en-US" smtClean="0"/>
              <a:t>10</a:t>
            </a:fld>
            <a:endParaRPr lang="en-US"/>
          </a:p>
        </p:txBody>
      </p:sp>
    </p:spTree>
    <p:extLst>
      <p:ext uri="{BB962C8B-B14F-4D97-AF65-F5344CB8AC3E}">
        <p14:creationId xmlns:p14="http://schemas.microsoft.com/office/powerpoint/2010/main" val="3228664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EA9CB-77E3-1907-6E5B-149FC62853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5A5A84-B78C-C782-A5DB-C5E08EF81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74C27-89C3-5F33-76C3-80C0945E4C3E}"/>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5" name="Footer Placeholder 4">
            <a:extLst>
              <a:ext uri="{FF2B5EF4-FFF2-40B4-BE49-F238E27FC236}">
                <a16:creationId xmlns:a16="http://schemas.microsoft.com/office/drawing/2014/main" id="{A3BD61DA-5183-9E26-9DFC-307C7907A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766A6-82E7-003B-2E15-1A44279239E3}"/>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2157168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5459-1747-CB4D-CDED-88EEB01D21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D0452E-B1D3-CD9F-8799-56D36BD836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5A020-1AB9-1398-EAA7-91374658721C}"/>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5" name="Footer Placeholder 4">
            <a:extLst>
              <a:ext uri="{FF2B5EF4-FFF2-40B4-BE49-F238E27FC236}">
                <a16:creationId xmlns:a16="http://schemas.microsoft.com/office/drawing/2014/main" id="{677F70B8-FA4F-1408-1047-1D8317895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D6147-03B5-CB2D-F594-B25FB9FBB2E1}"/>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2994068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5E3712-6F9F-7AA2-DB77-EF398B73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9F7968-E194-B0E9-3591-D92100700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17D88-AA88-B0C1-885E-C27E846B0C9E}"/>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5" name="Footer Placeholder 4">
            <a:extLst>
              <a:ext uri="{FF2B5EF4-FFF2-40B4-BE49-F238E27FC236}">
                <a16:creationId xmlns:a16="http://schemas.microsoft.com/office/drawing/2014/main" id="{48EF478F-61AA-390E-6AA1-9BC3DFBAA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5EEDA-3618-0D3D-1C7A-BBE13D7EAA1E}"/>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1279402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F290F-8915-2A42-BE04-67D033C8E3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3AA2E-DE00-AAC8-508F-5459D6E7A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0DE2E-36F0-CA19-D06B-A7A7EF0B63D3}"/>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5" name="Footer Placeholder 4">
            <a:extLst>
              <a:ext uri="{FF2B5EF4-FFF2-40B4-BE49-F238E27FC236}">
                <a16:creationId xmlns:a16="http://schemas.microsoft.com/office/drawing/2014/main" id="{7D94A191-DE15-A1C0-C5CC-DB30ACC8A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5B2BAF-CE06-3BE5-2479-1FBE0086946E}"/>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1944499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E8E4-BBBD-CFA7-B60A-D41E8E8A1F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F8EBF4-57CA-33C7-4443-DBFA7969D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9B8767-6554-9861-8E43-823ADE6CB2F0}"/>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5" name="Footer Placeholder 4">
            <a:extLst>
              <a:ext uri="{FF2B5EF4-FFF2-40B4-BE49-F238E27FC236}">
                <a16:creationId xmlns:a16="http://schemas.microsoft.com/office/drawing/2014/main" id="{AE9EB69C-196B-F3FF-9421-F7A7EC247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86AC9-FD90-0291-A6D1-518F911FBF68}"/>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956090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5574-286A-BBE0-5F10-4C3363D9B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BBB7A1-73A5-6C60-B99A-80C554827B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457B2-8FFD-F4F8-EC87-8ACD7EC8B1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3BDEE4-29DD-34D4-C3F7-14A245593994}"/>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6" name="Footer Placeholder 5">
            <a:extLst>
              <a:ext uri="{FF2B5EF4-FFF2-40B4-BE49-F238E27FC236}">
                <a16:creationId xmlns:a16="http://schemas.microsoft.com/office/drawing/2014/main" id="{FE1CBE2C-DB50-FCC7-5FB7-879F2B7019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612CE-6B6A-CFD0-E048-D3378D19DAD5}"/>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2994954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5AFAF-6FC3-2DDE-5A20-E746F48BA9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191E7-38E4-899B-8161-6A1502CBF7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7138AE-7154-A29A-8F41-0222A9874D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D70122-C7EF-F508-2DD4-2EAEA79DBC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ACFDC7-D771-B639-BAA1-A1ED845F70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B64DBB-E962-14B0-68D8-5EB5F3FB2A2B}"/>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8" name="Footer Placeholder 7">
            <a:extLst>
              <a:ext uri="{FF2B5EF4-FFF2-40B4-BE49-F238E27FC236}">
                <a16:creationId xmlns:a16="http://schemas.microsoft.com/office/drawing/2014/main" id="{C144376E-0C54-F5BC-EC89-2E7973B039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27C2A4-EF32-2F36-A043-29DE540CF8AE}"/>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1562743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526FF-E462-9CE4-B15C-61FEAF3C29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736EB5-04C1-C2FE-43BE-7D93FF681752}"/>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4" name="Footer Placeholder 3">
            <a:extLst>
              <a:ext uri="{FF2B5EF4-FFF2-40B4-BE49-F238E27FC236}">
                <a16:creationId xmlns:a16="http://schemas.microsoft.com/office/drawing/2014/main" id="{4F645CCA-DA37-23DA-C873-A0F7DDB59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A16895-0BB6-BD1F-D614-EF1C43249B00}"/>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3060938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05ADBF-1120-5CB4-8DE7-9F768D97721F}"/>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3" name="Footer Placeholder 2">
            <a:extLst>
              <a:ext uri="{FF2B5EF4-FFF2-40B4-BE49-F238E27FC236}">
                <a16:creationId xmlns:a16="http://schemas.microsoft.com/office/drawing/2014/main" id="{61B80DD1-6F28-1A23-9EAC-ACE20BA6B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84FF6A-77B0-EC59-2FF0-3DE7D0D41A35}"/>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3551145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963B-5BA9-AA2B-2405-BC2399443F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37EF14-D358-5C3E-BD04-9D1E3A506E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A38968-CAC0-89C2-FA56-08033F57B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727AE-122D-A92B-5E1E-9C7A070404CC}"/>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6" name="Footer Placeholder 5">
            <a:extLst>
              <a:ext uri="{FF2B5EF4-FFF2-40B4-BE49-F238E27FC236}">
                <a16:creationId xmlns:a16="http://schemas.microsoft.com/office/drawing/2014/main" id="{7F5CE28A-DC7D-6B15-5AA3-27E91E04D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C31435-97DA-4E34-FE06-7BA7305AD8B1}"/>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1256845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8D56-7FDB-FB21-32ED-C9FD4AD89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84F457-AB60-45AC-BCDE-35CE9F90CA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036F65-426A-0B16-F5AD-5DB01BF58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35D5A4-8D9B-15BD-1A2C-C6DC361E4C65}"/>
              </a:ext>
            </a:extLst>
          </p:cNvPr>
          <p:cNvSpPr>
            <a:spLocks noGrp="1"/>
          </p:cNvSpPr>
          <p:nvPr>
            <p:ph type="dt" sz="half" idx="10"/>
          </p:nvPr>
        </p:nvSpPr>
        <p:spPr/>
        <p:txBody>
          <a:bodyPr/>
          <a:lstStyle/>
          <a:p>
            <a:fld id="{41D90B76-C7A6-4E69-84DA-A6DFADCDBE8F}" type="datetimeFigureOut">
              <a:rPr lang="en-US" smtClean="0"/>
              <a:t>4/24/2024</a:t>
            </a:fld>
            <a:endParaRPr lang="en-US"/>
          </a:p>
        </p:txBody>
      </p:sp>
      <p:sp>
        <p:nvSpPr>
          <p:cNvPr id="6" name="Footer Placeholder 5">
            <a:extLst>
              <a:ext uri="{FF2B5EF4-FFF2-40B4-BE49-F238E27FC236}">
                <a16:creationId xmlns:a16="http://schemas.microsoft.com/office/drawing/2014/main" id="{2AF60019-8318-FF39-E82F-A26934FD4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42C35-E6BE-091A-DF22-C6171390D21E}"/>
              </a:ext>
            </a:extLst>
          </p:cNvPr>
          <p:cNvSpPr>
            <a:spLocks noGrp="1"/>
          </p:cNvSpPr>
          <p:nvPr>
            <p:ph type="sldNum" sz="quarter" idx="12"/>
          </p:nvPr>
        </p:nvSpPr>
        <p:spPr/>
        <p:txBody>
          <a:bodyPr/>
          <a:lstStyle/>
          <a:p>
            <a:fld id="{B23E20FF-C302-4249-B07F-A001B51414F2}" type="slidenum">
              <a:rPr lang="en-US" smtClean="0"/>
              <a:t>‹#›</a:t>
            </a:fld>
            <a:endParaRPr lang="en-US"/>
          </a:p>
        </p:txBody>
      </p:sp>
    </p:spTree>
    <p:extLst>
      <p:ext uri="{BB962C8B-B14F-4D97-AF65-F5344CB8AC3E}">
        <p14:creationId xmlns:p14="http://schemas.microsoft.com/office/powerpoint/2010/main" val="2458146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869E77-021D-4FEA-6843-85A6EBA2CD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1BEEFF-ACA7-B50C-B954-48E08E82EC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23DEF-2722-77EB-1550-F58B3B335B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D90B76-C7A6-4E69-84DA-A6DFADCDBE8F}" type="datetimeFigureOut">
              <a:rPr lang="en-US" smtClean="0"/>
              <a:t>4/24/2024</a:t>
            </a:fld>
            <a:endParaRPr lang="en-US"/>
          </a:p>
        </p:txBody>
      </p:sp>
      <p:sp>
        <p:nvSpPr>
          <p:cNvPr id="5" name="Footer Placeholder 4">
            <a:extLst>
              <a:ext uri="{FF2B5EF4-FFF2-40B4-BE49-F238E27FC236}">
                <a16:creationId xmlns:a16="http://schemas.microsoft.com/office/drawing/2014/main" id="{F2E57A59-F0DE-BAC9-8C97-20FA2BB76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A1916C-0DEA-E18F-C38D-1B567C7F61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E20FF-C302-4249-B07F-A001B51414F2}" type="slidenum">
              <a:rPr lang="en-US" smtClean="0"/>
              <a:t>‹#›</a:t>
            </a:fld>
            <a:endParaRPr lang="en-US"/>
          </a:p>
        </p:txBody>
      </p:sp>
    </p:spTree>
    <p:extLst>
      <p:ext uri="{BB962C8B-B14F-4D97-AF65-F5344CB8AC3E}">
        <p14:creationId xmlns:p14="http://schemas.microsoft.com/office/powerpoint/2010/main" val="3024772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wwang3@fsu.edu" TargetMode="External"/><Relationship Id="rId2" Type="http://schemas.openxmlformats.org/officeDocument/2006/relationships/hyperlink" Target="mailto:amk23j@fs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5.mp4"/><Relationship Id="rId7" Type="http://schemas.openxmlformats.org/officeDocument/2006/relationships/image" Target="../media/image1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video" Target="../media/media5.mp4"/></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en.wikipedia.org/wiki/Powers_of_Ten_(film)"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myhdf5.hdfgroup.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myhdf5.hdfgroup.or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528E05-DF40-98C2-30A2-12BD23D4D432}"/>
              </a:ext>
            </a:extLst>
          </p:cNvPr>
          <p:cNvSpPr/>
          <p:nvPr/>
        </p:nvSpPr>
        <p:spPr>
          <a:xfrm>
            <a:off x="0" y="0"/>
            <a:ext cx="12192000" cy="2387600"/>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E722FE4C-95B5-458F-09AF-216C2F57B9E6}"/>
              </a:ext>
            </a:extLst>
          </p:cNvPr>
          <p:cNvSpPr txBox="1"/>
          <p:nvPr/>
        </p:nvSpPr>
        <p:spPr>
          <a:xfrm>
            <a:off x="3425598" y="1438854"/>
            <a:ext cx="5340804" cy="584775"/>
          </a:xfrm>
          <a:prstGeom prst="rect">
            <a:avLst/>
          </a:prstGeom>
          <a:noFill/>
        </p:spPr>
        <p:txBody>
          <a:bodyPr wrap="square" rtlCol="0">
            <a:spAutoFit/>
          </a:bodyPr>
          <a:lstStyle/>
          <a:p>
            <a:pPr algn="ctr"/>
            <a:r>
              <a:rPr lang="en-IN" sz="3200" dirty="0">
                <a:solidFill>
                  <a:schemeClr val="bg1"/>
                </a:solidFill>
              </a:rPr>
              <a:t>Supernovae</a:t>
            </a:r>
          </a:p>
        </p:txBody>
      </p:sp>
      <p:sp>
        <p:nvSpPr>
          <p:cNvPr id="6" name="Rectangle 5">
            <a:extLst>
              <a:ext uri="{FF2B5EF4-FFF2-40B4-BE49-F238E27FC236}">
                <a16:creationId xmlns:a16="http://schemas.microsoft.com/office/drawing/2014/main" id="{6E0D9879-FCE1-E054-1C69-9B8D3B9B013B}"/>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D9F223A-8D1E-075B-699F-7D16B05CB376}"/>
              </a:ext>
            </a:extLst>
          </p:cNvPr>
          <p:cNvSpPr txBox="1"/>
          <p:nvPr/>
        </p:nvSpPr>
        <p:spPr>
          <a:xfrm>
            <a:off x="4122799" y="3059668"/>
            <a:ext cx="3946401" cy="2377574"/>
          </a:xfrm>
          <a:prstGeom prst="rect">
            <a:avLst/>
          </a:prstGeom>
          <a:noFill/>
        </p:spPr>
        <p:txBody>
          <a:bodyPr wrap="none" rtlCol="0">
            <a:spAutoFit/>
          </a:bodyPr>
          <a:lstStyle/>
          <a:p>
            <a:pPr algn="ctr"/>
            <a:r>
              <a:rPr lang="en-IN" dirty="0"/>
              <a:t>Anand M. Kamble</a:t>
            </a:r>
          </a:p>
          <a:p>
            <a:pPr algn="ctr"/>
            <a:r>
              <a:rPr lang="en-IN" sz="1200" dirty="0"/>
              <a:t>(</a:t>
            </a:r>
            <a:r>
              <a:rPr lang="en-IN" sz="1200" dirty="0">
                <a:hlinkClick r:id="rId2"/>
              </a:rPr>
              <a:t>amk23j@fsu.edu</a:t>
            </a:r>
            <a:r>
              <a:rPr lang="en-IN" sz="1200" dirty="0"/>
              <a:t>)</a:t>
            </a:r>
          </a:p>
          <a:p>
            <a:pPr algn="ctr"/>
            <a:endParaRPr lang="en-IN" sz="1200" dirty="0"/>
          </a:p>
          <a:p>
            <a:pPr algn="ctr"/>
            <a:endParaRPr lang="en-IN" sz="1200" dirty="0"/>
          </a:p>
          <a:p>
            <a:pPr algn="ctr"/>
            <a:r>
              <a:rPr lang="en-IN" sz="1200" b="0" i="0" dirty="0">
                <a:solidFill>
                  <a:srgbClr val="222222"/>
                </a:solidFill>
                <a:effectLst/>
                <a:latin typeface="Arial" panose="020B0604020202020204" pitchFamily="34" charset="0"/>
              </a:rPr>
              <a:t>Prof. </a:t>
            </a:r>
            <a:r>
              <a:rPr lang="en-IN" sz="1200" b="0" i="0" dirty="0" err="1">
                <a:solidFill>
                  <a:srgbClr val="222222"/>
                </a:solidFill>
                <a:effectLst/>
                <a:latin typeface="Arial" panose="020B0604020202020204" pitchFamily="34" charset="0"/>
              </a:rPr>
              <a:t>Xiaoqiang</a:t>
            </a:r>
            <a:r>
              <a:rPr lang="en-IN" sz="1200" b="0" i="0" dirty="0">
                <a:solidFill>
                  <a:srgbClr val="222222"/>
                </a:solidFill>
                <a:effectLst/>
                <a:latin typeface="Arial" panose="020B0604020202020204" pitchFamily="34" charset="0"/>
              </a:rPr>
              <a:t> Wang</a:t>
            </a:r>
          </a:p>
          <a:p>
            <a:pPr algn="ctr"/>
            <a:r>
              <a:rPr lang="en-IN" sz="1050" dirty="0">
                <a:solidFill>
                  <a:srgbClr val="222222"/>
                </a:solidFill>
                <a:latin typeface="Arial" panose="020B0604020202020204" pitchFamily="34" charset="0"/>
              </a:rPr>
              <a:t>(</a:t>
            </a:r>
            <a:r>
              <a:rPr lang="en-IN" sz="1050" dirty="0">
                <a:solidFill>
                  <a:srgbClr val="222222"/>
                </a:solidFill>
                <a:latin typeface="Arial" panose="020B0604020202020204" pitchFamily="34" charset="0"/>
                <a:hlinkClick r:id="rId3"/>
              </a:rPr>
              <a:t>wwang3@fsu.edu</a:t>
            </a:r>
            <a:r>
              <a:rPr lang="en-IN" sz="1050" dirty="0">
                <a:solidFill>
                  <a:srgbClr val="222222"/>
                </a:solidFill>
                <a:latin typeface="Arial" panose="020B0604020202020204" pitchFamily="34" charset="0"/>
              </a:rPr>
              <a:t>)</a:t>
            </a:r>
          </a:p>
          <a:p>
            <a:pPr algn="ctr"/>
            <a:endParaRPr lang="en-IN" sz="1200" dirty="0"/>
          </a:p>
          <a:p>
            <a:pPr algn="ctr"/>
            <a:endParaRPr lang="en-IN" sz="1200" dirty="0"/>
          </a:p>
          <a:p>
            <a:pPr algn="ctr"/>
            <a:endParaRPr lang="en-IN" sz="1200" dirty="0"/>
          </a:p>
          <a:p>
            <a:pPr algn="ctr"/>
            <a:endParaRPr lang="en-IN" sz="1200" dirty="0"/>
          </a:p>
          <a:p>
            <a:pPr algn="ctr"/>
            <a:r>
              <a:rPr lang="en-IN" sz="1200" dirty="0"/>
              <a:t>Department of Scientific Computing, Florida State University</a:t>
            </a:r>
          </a:p>
          <a:p>
            <a:pPr algn="ctr"/>
            <a:r>
              <a:rPr lang="en-IN" sz="1200" dirty="0"/>
              <a:t>February 25</a:t>
            </a:r>
            <a:r>
              <a:rPr lang="en-IN" sz="1200" baseline="30000" dirty="0"/>
              <a:t>th</a:t>
            </a:r>
            <a:r>
              <a:rPr lang="en-IN" sz="1200" dirty="0"/>
              <a:t>, 2024</a:t>
            </a:r>
          </a:p>
        </p:txBody>
      </p:sp>
    </p:spTree>
    <p:extLst>
      <p:ext uri="{BB962C8B-B14F-4D97-AF65-F5344CB8AC3E}">
        <p14:creationId xmlns:p14="http://schemas.microsoft.com/office/powerpoint/2010/main" val="1402731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Visit</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bg1">
                    <a:lumMod val="75000"/>
                  </a:schemeClr>
                </a:solidFill>
              </a:rPr>
              <a:t>Methods</a:t>
            </a:r>
            <a:r>
              <a:rPr lang="en-IN" sz="1100" dirty="0">
                <a:solidFill>
                  <a:schemeClr val="tx1">
                    <a:lumMod val="65000"/>
                    <a:lumOff val="35000"/>
                  </a:schemeClr>
                </a:solidFill>
              </a:rPr>
              <a:t>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10</a:t>
            </a:fld>
            <a:r>
              <a:rPr lang="en-IN" sz="1100" dirty="0">
                <a:solidFill>
                  <a:schemeClr val="tx2">
                    <a:lumMod val="10000"/>
                    <a:lumOff val="90000"/>
                  </a:schemeClr>
                </a:solidFill>
              </a:rPr>
              <a:t> / 15</a:t>
            </a:r>
          </a:p>
        </p:txBody>
      </p:sp>
      <p:sp>
        <p:nvSpPr>
          <p:cNvPr id="8" name="TextBox 7">
            <a:extLst>
              <a:ext uri="{FF2B5EF4-FFF2-40B4-BE49-F238E27FC236}">
                <a16:creationId xmlns:a16="http://schemas.microsoft.com/office/drawing/2014/main" id="{7CB2600C-DE18-9316-D7C1-07CAAB7FCEAA}"/>
              </a:ext>
            </a:extLst>
          </p:cNvPr>
          <p:cNvSpPr txBox="1"/>
          <p:nvPr/>
        </p:nvSpPr>
        <p:spPr>
          <a:xfrm>
            <a:off x="522513" y="1513448"/>
            <a:ext cx="6376308" cy="2308324"/>
          </a:xfrm>
          <a:prstGeom prst="rect">
            <a:avLst/>
          </a:prstGeom>
          <a:noFill/>
        </p:spPr>
        <p:txBody>
          <a:bodyPr wrap="square" rtlCol="0">
            <a:spAutoFit/>
          </a:bodyPr>
          <a:lstStyle/>
          <a:p>
            <a:pPr marL="285750" indent="-285750">
              <a:buFont typeface="Arial" panose="020B0604020202020204" pitchFamily="34" charset="0"/>
              <a:buChar char="•"/>
            </a:pPr>
            <a:r>
              <a:rPr lang="en-IN" dirty="0"/>
              <a:t>Using FLASH plugin for reading the dataset.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Drawing the plots with </a:t>
            </a:r>
            <a:r>
              <a:rPr lang="en-IN" dirty="0" err="1"/>
              <a:t>Pseudocolor</a:t>
            </a: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Some plots are using logarithmic scale.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Creating movies using </a:t>
            </a:r>
            <a:r>
              <a:rPr lang="en-IN" dirty="0" err="1"/>
              <a:t>ffmpeg</a:t>
            </a:r>
            <a:endParaRPr lang="en-IN" dirty="0"/>
          </a:p>
          <a:p>
            <a:pPr marL="285750" indent="-285750">
              <a:buFont typeface="Arial" panose="020B0604020202020204" pitchFamily="34" charset="0"/>
              <a:buChar char="•"/>
            </a:pPr>
            <a:endParaRPr lang="en-IN" dirty="0"/>
          </a:p>
        </p:txBody>
      </p:sp>
      <p:pic>
        <p:nvPicPr>
          <p:cNvPr id="3" name="Picture 2">
            <a:extLst>
              <a:ext uri="{FF2B5EF4-FFF2-40B4-BE49-F238E27FC236}">
                <a16:creationId xmlns:a16="http://schemas.microsoft.com/office/drawing/2014/main" id="{B8367A84-F433-F725-C240-D1B1BDA3FBE6}"/>
              </a:ext>
            </a:extLst>
          </p:cNvPr>
          <p:cNvPicPr>
            <a:picLocks noChangeAspect="1"/>
          </p:cNvPicPr>
          <p:nvPr/>
        </p:nvPicPr>
        <p:blipFill rotWithShape="1">
          <a:blip r:embed="rId3">
            <a:extLst>
              <a:ext uri="{28A0092B-C50C-407E-A947-70E740481C1C}">
                <a14:useLocalDpi xmlns:a14="http://schemas.microsoft.com/office/drawing/2010/main" val="0"/>
              </a:ext>
            </a:extLst>
          </a:blip>
          <a:srcRect l="20213" t="5226" r="35143" b="14954"/>
          <a:stretch/>
        </p:blipFill>
        <p:spPr>
          <a:xfrm>
            <a:off x="6096000" y="1218133"/>
            <a:ext cx="5000883" cy="4992119"/>
          </a:xfrm>
          <a:prstGeom prst="rect">
            <a:avLst/>
          </a:prstGeom>
        </p:spPr>
      </p:pic>
    </p:spTree>
    <p:extLst>
      <p:ext uri="{BB962C8B-B14F-4D97-AF65-F5344CB8AC3E}">
        <p14:creationId xmlns:p14="http://schemas.microsoft.com/office/powerpoint/2010/main" val="570377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Density</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a:t>
            </a:r>
            <a:r>
              <a:rPr lang="en-IN" sz="1100" dirty="0">
                <a:solidFill>
                  <a:schemeClr val="bg1">
                    <a:lumMod val="75000"/>
                  </a:schemeClr>
                </a:solidFill>
              </a:rPr>
              <a:t>Results</a:t>
            </a:r>
            <a:r>
              <a:rPr lang="en-IN" sz="1100" dirty="0">
                <a:solidFill>
                  <a:schemeClr val="tx1">
                    <a:lumMod val="65000"/>
                    <a:lumOff val="35000"/>
                  </a:schemeClr>
                </a:solidFill>
              </a:rPr>
              <a:t>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11</a:t>
            </a:fld>
            <a:r>
              <a:rPr lang="en-IN" sz="1100" dirty="0">
                <a:solidFill>
                  <a:schemeClr val="tx2">
                    <a:lumMod val="10000"/>
                    <a:lumOff val="90000"/>
                  </a:schemeClr>
                </a:solidFill>
              </a:rPr>
              <a:t> / 15</a:t>
            </a:r>
          </a:p>
        </p:txBody>
      </p:sp>
      <p:pic>
        <p:nvPicPr>
          <p:cNvPr id="2" name="dens_out">
            <a:hlinkClick r:id="" action="ppaction://media"/>
            <a:extLst>
              <a:ext uri="{FF2B5EF4-FFF2-40B4-BE49-F238E27FC236}">
                <a16:creationId xmlns:a16="http://schemas.microsoft.com/office/drawing/2014/main" id="{5C5C3115-8142-49A4-BF68-F431584705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8836" y="1084736"/>
            <a:ext cx="9714328" cy="5340557"/>
          </a:xfrm>
          <a:prstGeom prst="rect">
            <a:avLst/>
          </a:prstGeom>
        </p:spPr>
      </p:pic>
    </p:spTree>
    <p:extLst>
      <p:ext uri="{BB962C8B-B14F-4D97-AF65-F5344CB8AC3E}">
        <p14:creationId xmlns:p14="http://schemas.microsoft.com/office/powerpoint/2010/main" val="3691918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Pressure</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a:t>
            </a:r>
            <a:r>
              <a:rPr lang="en-IN" sz="1100" dirty="0">
                <a:solidFill>
                  <a:schemeClr val="bg1">
                    <a:lumMod val="75000"/>
                  </a:schemeClr>
                </a:solidFill>
              </a:rPr>
              <a:t>Results</a:t>
            </a:r>
            <a:r>
              <a:rPr lang="en-IN" sz="1100" dirty="0">
                <a:solidFill>
                  <a:schemeClr val="tx1">
                    <a:lumMod val="65000"/>
                    <a:lumOff val="35000"/>
                  </a:schemeClr>
                </a:solidFill>
              </a:rPr>
              <a:t>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12</a:t>
            </a:fld>
            <a:r>
              <a:rPr lang="en-IN" sz="1100" dirty="0">
                <a:solidFill>
                  <a:schemeClr val="tx2">
                    <a:lumMod val="10000"/>
                    <a:lumOff val="90000"/>
                  </a:schemeClr>
                </a:solidFill>
              </a:rPr>
              <a:t> / 15</a:t>
            </a:r>
          </a:p>
        </p:txBody>
      </p:sp>
      <p:pic>
        <p:nvPicPr>
          <p:cNvPr id="3" name="pres_out">
            <a:hlinkClick r:id="" action="ppaction://media"/>
            <a:extLst>
              <a:ext uri="{FF2B5EF4-FFF2-40B4-BE49-F238E27FC236}">
                <a16:creationId xmlns:a16="http://schemas.microsoft.com/office/drawing/2014/main" id="{C10D9B52-C251-54C4-A4F9-F7F137F84B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0298" y="1003093"/>
            <a:ext cx="9711403" cy="5422200"/>
          </a:xfrm>
          <a:prstGeom prst="rect">
            <a:avLst/>
          </a:prstGeom>
        </p:spPr>
      </p:pic>
    </p:spTree>
    <p:extLst>
      <p:ext uri="{BB962C8B-B14F-4D97-AF65-F5344CB8AC3E}">
        <p14:creationId xmlns:p14="http://schemas.microsoft.com/office/powerpoint/2010/main" val="2828986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Temperature</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a:t>
            </a:r>
            <a:r>
              <a:rPr lang="en-IN" sz="1100" dirty="0">
                <a:solidFill>
                  <a:schemeClr val="bg1">
                    <a:lumMod val="75000"/>
                  </a:schemeClr>
                </a:solidFill>
              </a:rPr>
              <a:t>Results</a:t>
            </a:r>
            <a:r>
              <a:rPr lang="en-IN" sz="1100" dirty="0">
                <a:solidFill>
                  <a:schemeClr val="tx1">
                    <a:lumMod val="65000"/>
                    <a:lumOff val="35000"/>
                  </a:schemeClr>
                </a:solidFill>
              </a:rPr>
              <a:t>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13</a:t>
            </a:fld>
            <a:r>
              <a:rPr lang="en-IN" sz="1100" dirty="0">
                <a:solidFill>
                  <a:schemeClr val="tx2">
                    <a:lumMod val="10000"/>
                    <a:lumOff val="90000"/>
                  </a:schemeClr>
                </a:solidFill>
              </a:rPr>
              <a:t> / 15</a:t>
            </a:r>
          </a:p>
        </p:txBody>
      </p:sp>
      <p:pic>
        <p:nvPicPr>
          <p:cNvPr id="2" name="temp0_out">
            <a:hlinkClick r:id="" action="ppaction://media"/>
            <a:extLst>
              <a:ext uri="{FF2B5EF4-FFF2-40B4-BE49-F238E27FC236}">
                <a16:creationId xmlns:a16="http://schemas.microsoft.com/office/drawing/2014/main" id="{F7DC16D9-2D2C-2C22-3CD0-DEADE531E2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r="35281"/>
          <a:stretch/>
        </p:blipFill>
        <p:spPr>
          <a:xfrm>
            <a:off x="0" y="1003093"/>
            <a:ext cx="5859780" cy="5055275"/>
          </a:xfrm>
          <a:prstGeom prst="rect">
            <a:avLst/>
          </a:prstGeom>
        </p:spPr>
      </p:pic>
      <p:pic>
        <p:nvPicPr>
          <p:cNvPr id="7" name="temp1_out">
            <a:hlinkClick r:id="" action="ppaction://media"/>
            <a:extLst>
              <a:ext uri="{FF2B5EF4-FFF2-40B4-BE49-F238E27FC236}">
                <a16:creationId xmlns:a16="http://schemas.microsoft.com/office/drawing/2014/main" id="{CC53C1C9-CAFD-CD77-568F-24248ED074A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r="29849"/>
          <a:stretch/>
        </p:blipFill>
        <p:spPr>
          <a:xfrm>
            <a:off x="5850072" y="1003093"/>
            <a:ext cx="6351637" cy="5055276"/>
          </a:xfrm>
          <a:prstGeom prst="rect">
            <a:avLst/>
          </a:prstGeom>
        </p:spPr>
      </p:pic>
    </p:spTree>
    <p:extLst>
      <p:ext uri="{BB962C8B-B14F-4D97-AF65-F5344CB8AC3E}">
        <p14:creationId xmlns:p14="http://schemas.microsoft.com/office/powerpoint/2010/main" val="2537944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4" fill="hold"/>
                                        <p:tgtEl>
                                          <p:spTgt spid="2"/>
                                        </p:tgtEl>
                                      </p:cBhvr>
                                    </p:cmd>
                                  </p:childTnLst>
                                </p:cTn>
                              </p:par>
                              <p:par>
                                <p:cTn id="7" presetID="1" presetClass="mediacall" presetSubtype="0" fill="hold" nodeType="withEffect">
                                  <p:stCondLst>
                                    <p:cond delay="0"/>
                                  </p:stCondLst>
                                  <p:childTnLst>
                                    <p:cmd type="call" cmd="playFrom(0.0)">
                                      <p:cBhvr>
                                        <p:cTn id="8" dur="67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Visit Script</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Results    </a:t>
            </a:r>
            <a:r>
              <a:rPr lang="en-IN" sz="1100" dirty="0">
                <a:solidFill>
                  <a:schemeClr val="bg1">
                    <a:lumMod val="75000"/>
                  </a:schemeClr>
                </a:solidFill>
              </a:rPr>
              <a:t>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14</a:t>
            </a:fld>
            <a:r>
              <a:rPr lang="en-IN" sz="1100" dirty="0">
                <a:solidFill>
                  <a:schemeClr val="tx2">
                    <a:lumMod val="10000"/>
                    <a:lumOff val="90000"/>
                  </a:schemeClr>
                </a:solidFill>
              </a:rPr>
              <a:t> / 15</a:t>
            </a:r>
          </a:p>
        </p:txBody>
      </p:sp>
      <p:sp>
        <p:nvSpPr>
          <p:cNvPr id="3" name="TextBox 2">
            <a:extLst>
              <a:ext uri="{FF2B5EF4-FFF2-40B4-BE49-F238E27FC236}">
                <a16:creationId xmlns:a16="http://schemas.microsoft.com/office/drawing/2014/main" id="{0398C5AD-CA8E-C49B-8796-985C72BF8547}"/>
              </a:ext>
            </a:extLst>
          </p:cNvPr>
          <p:cNvSpPr txBox="1"/>
          <p:nvPr/>
        </p:nvSpPr>
        <p:spPr>
          <a:xfrm>
            <a:off x="289711" y="1176950"/>
            <a:ext cx="88814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Automate this visualization by a Visit Script.</a:t>
            </a:r>
          </a:p>
        </p:txBody>
      </p:sp>
      <p:sp>
        <p:nvSpPr>
          <p:cNvPr id="8" name="TextBox 7">
            <a:extLst>
              <a:ext uri="{FF2B5EF4-FFF2-40B4-BE49-F238E27FC236}">
                <a16:creationId xmlns:a16="http://schemas.microsoft.com/office/drawing/2014/main" id="{FB5DF44A-0EDC-BCAB-B6E1-C93313470F55}"/>
              </a:ext>
            </a:extLst>
          </p:cNvPr>
          <p:cNvSpPr txBox="1"/>
          <p:nvPr/>
        </p:nvSpPr>
        <p:spPr>
          <a:xfrm>
            <a:off x="452673" y="1683945"/>
            <a:ext cx="11262511" cy="4524315"/>
          </a:xfrm>
          <a:prstGeom prst="rect">
            <a:avLst/>
          </a:prstGeom>
          <a:solidFill>
            <a:srgbClr val="1F1F1F"/>
          </a:solidFill>
        </p:spPr>
        <p:txBody>
          <a:bodyPr wrap="square" rtlCol="0">
            <a:spAutoFit/>
          </a:bodyPr>
          <a:lstStyle/>
          <a:p>
            <a:r>
              <a:rPr lang="en-US" sz="800" b="0" dirty="0">
                <a:solidFill>
                  <a:srgbClr val="6A9955"/>
                </a:solidFill>
                <a:effectLst/>
                <a:highlight>
                  <a:srgbClr val="1F1F1F"/>
                </a:highlight>
                <a:latin typeface="Consolas" panose="020B0609020204030204" pitchFamily="49" charset="0"/>
              </a:rPr>
              <a:t># Import the necessary modules</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C586C0"/>
                </a:solidFill>
                <a:effectLst/>
                <a:highlight>
                  <a:srgbClr val="1F1F1F"/>
                </a:highlight>
                <a:latin typeface="Consolas" panose="020B0609020204030204" pitchFamily="49" charset="0"/>
              </a:rPr>
              <a:t>import</a:t>
            </a:r>
            <a:r>
              <a:rPr lang="en-US" sz="800" b="0" dirty="0">
                <a:solidFill>
                  <a:srgbClr val="CCCCCC"/>
                </a:solidFill>
                <a:effectLst/>
                <a:highlight>
                  <a:srgbClr val="1F1F1F"/>
                </a:highlight>
                <a:latin typeface="Consolas" panose="020B0609020204030204" pitchFamily="49" charset="0"/>
              </a:rPr>
              <a:t> </a:t>
            </a:r>
            <a:r>
              <a:rPr lang="en-US" sz="800" b="0" dirty="0">
                <a:solidFill>
                  <a:srgbClr val="4EC9B0"/>
                </a:solidFill>
                <a:effectLst/>
                <a:highlight>
                  <a:srgbClr val="1F1F1F"/>
                </a:highlight>
                <a:latin typeface="Consolas" panose="020B0609020204030204" pitchFamily="49" charset="0"/>
              </a:rPr>
              <a:t>visit</a:t>
            </a:r>
            <a:endParaRPr lang="en-US" sz="800" b="0" dirty="0">
              <a:solidFill>
                <a:srgbClr val="CCCCCC"/>
              </a:solidFill>
              <a:effectLst/>
              <a:highlight>
                <a:srgbClr val="1F1F1F"/>
              </a:highlight>
              <a:latin typeface="Consolas" panose="020B0609020204030204" pitchFamily="49" charset="0"/>
            </a:endParaRPr>
          </a:p>
          <a:p>
            <a:br>
              <a:rPr lang="en-US" sz="800" b="0" dirty="0">
                <a:solidFill>
                  <a:srgbClr val="CCCCCC"/>
                </a:solidFill>
                <a:effectLst/>
                <a:highlight>
                  <a:srgbClr val="1F1F1F"/>
                </a:highlight>
                <a:latin typeface="Consolas" panose="020B0609020204030204" pitchFamily="49" charset="0"/>
              </a:rPr>
            </a:br>
            <a:r>
              <a:rPr lang="en-US" sz="800" b="0" dirty="0">
                <a:solidFill>
                  <a:srgbClr val="6A9955"/>
                </a:solidFill>
                <a:effectLst/>
                <a:highlight>
                  <a:srgbClr val="1F1F1F"/>
                </a:highlight>
                <a:latin typeface="Consolas" panose="020B0609020204030204" pitchFamily="49" charset="0"/>
              </a:rPr>
              <a:t># Open the data file</a:t>
            </a:r>
            <a:endParaRPr lang="en-US" sz="800" b="0" dirty="0">
              <a:solidFill>
                <a:srgbClr val="CCCCCC"/>
              </a:solidFill>
              <a:effectLst/>
              <a:highlight>
                <a:srgbClr val="1F1F1F"/>
              </a:highlight>
              <a:latin typeface="Consolas" panose="020B0609020204030204" pitchFamily="49" charset="0"/>
            </a:endParaRPr>
          </a:p>
          <a:p>
            <a:r>
              <a:rPr lang="en-US" sz="800" b="0" dirty="0" err="1">
                <a:solidFill>
                  <a:srgbClr val="4EC9B0"/>
                </a:solidFill>
                <a:effectLst/>
                <a:highlight>
                  <a:srgbClr val="1F1F1F"/>
                </a:highlight>
                <a:latin typeface="Consolas" panose="020B0609020204030204" pitchFamily="49" charset="0"/>
              </a:rPr>
              <a:t>visit</a:t>
            </a:r>
            <a:r>
              <a:rPr lang="en-US" sz="800" b="0" dirty="0" err="1">
                <a:solidFill>
                  <a:srgbClr val="CCCCCC"/>
                </a:solidFill>
                <a:effectLst/>
                <a:highlight>
                  <a:srgbClr val="1F1F1F"/>
                </a:highlight>
                <a:latin typeface="Consolas" panose="020B0609020204030204" pitchFamily="49" charset="0"/>
              </a:rPr>
              <a:t>.OpenDatabase</a:t>
            </a:r>
            <a:r>
              <a:rPr lang="en-US" sz="800" b="0" dirty="0">
                <a:solidFill>
                  <a:srgbClr val="CCCCCC"/>
                </a:solidFill>
                <a:effectLst/>
                <a:highlight>
                  <a:srgbClr val="1F1F1F"/>
                </a:highlight>
                <a:latin typeface="Consolas" panose="020B0609020204030204" pitchFamily="49" charset="0"/>
              </a:rPr>
              <a:t>(</a:t>
            </a:r>
            <a:r>
              <a:rPr lang="en-US" sz="800" b="0" dirty="0">
                <a:solidFill>
                  <a:srgbClr val="CE9178"/>
                </a:solidFill>
                <a:effectLst/>
                <a:highlight>
                  <a:srgbClr val="1F1F1F"/>
                </a:highlight>
                <a:latin typeface="Consolas" panose="020B0609020204030204" pitchFamily="49" charset="0"/>
              </a:rPr>
              <a:t>"dataset/*"</a:t>
            </a:r>
            <a:r>
              <a:rPr lang="en-US" sz="800" b="0" dirty="0">
                <a:solidFill>
                  <a:srgbClr val="CCCCCC"/>
                </a:solidFill>
                <a:effectLst/>
                <a:highlight>
                  <a:srgbClr val="1F1F1F"/>
                </a:highlight>
                <a:latin typeface="Consolas" panose="020B0609020204030204" pitchFamily="49" charset="0"/>
              </a:rPr>
              <a:t>,</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a:t>
            </a:r>
            <a:r>
              <a:rPr lang="en-US" sz="800" b="0" dirty="0">
                <a:solidFill>
                  <a:srgbClr val="CE9178"/>
                </a:solidFill>
                <a:effectLst/>
                <a:highlight>
                  <a:srgbClr val="1F1F1F"/>
                </a:highlight>
                <a:latin typeface="Consolas" panose="020B0609020204030204" pitchFamily="49" charset="0"/>
              </a:rPr>
              <a:t>"FLASH"</a:t>
            </a:r>
            <a:r>
              <a:rPr lang="en-US" sz="800" b="0" dirty="0">
                <a:solidFill>
                  <a:srgbClr val="CCCCCC"/>
                </a:solidFill>
                <a:effectLst/>
                <a:highlight>
                  <a:srgbClr val="1F1F1F"/>
                </a:highlight>
                <a:latin typeface="Consolas" panose="020B0609020204030204" pitchFamily="49" charset="0"/>
              </a:rPr>
              <a:t>)</a:t>
            </a:r>
          </a:p>
          <a:p>
            <a:br>
              <a:rPr lang="en-US" sz="800" b="0" dirty="0">
                <a:solidFill>
                  <a:srgbClr val="CCCCCC"/>
                </a:solidFill>
                <a:effectLst/>
                <a:highlight>
                  <a:srgbClr val="1F1F1F"/>
                </a:highlight>
                <a:latin typeface="Consolas" panose="020B0609020204030204" pitchFamily="49" charset="0"/>
              </a:rPr>
            </a:br>
            <a:r>
              <a:rPr lang="en-US" sz="800" b="0" dirty="0">
                <a:solidFill>
                  <a:srgbClr val="6A9955"/>
                </a:solidFill>
                <a:effectLst/>
                <a:highlight>
                  <a:srgbClr val="1F1F1F"/>
                </a:highlight>
                <a:latin typeface="Consolas" panose="020B0609020204030204" pitchFamily="49" charset="0"/>
              </a:rPr>
              <a:t># Add a plot</a:t>
            </a:r>
            <a:endParaRPr lang="en-US" sz="800" b="0" dirty="0">
              <a:solidFill>
                <a:srgbClr val="CCCCCC"/>
              </a:solidFill>
              <a:effectLst/>
              <a:highlight>
                <a:srgbClr val="1F1F1F"/>
              </a:highlight>
              <a:latin typeface="Consolas" panose="020B0609020204030204" pitchFamily="49" charset="0"/>
            </a:endParaRPr>
          </a:p>
          <a:p>
            <a:r>
              <a:rPr lang="en-US" sz="800" b="0" dirty="0" err="1">
                <a:solidFill>
                  <a:srgbClr val="4EC9B0"/>
                </a:solidFill>
                <a:effectLst/>
                <a:highlight>
                  <a:srgbClr val="1F1F1F"/>
                </a:highlight>
                <a:latin typeface="Consolas" panose="020B0609020204030204" pitchFamily="49" charset="0"/>
              </a:rPr>
              <a:t>visit</a:t>
            </a:r>
            <a:r>
              <a:rPr lang="en-US" sz="800" b="0" dirty="0" err="1">
                <a:solidFill>
                  <a:srgbClr val="CCCCCC"/>
                </a:solidFill>
                <a:effectLst/>
                <a:highlight>
                  <a:srgbClr val="1F1F1F"/>
                </a:highlight>
                <a:latin typeface="Consolas" panose="020B0609020204030204" pitchFamily="49" charset="0"/>
              </a:rPr>
              <a:t>.AddPlot</a:t>
            </a:r>
            <a:r>
              <a:rPr lang="en-US" sz="800" b="0" dirty="0">
                <a:solidFill>
                  <a:srgbClr val="CCCCCC"/>
                </a:solidFill>
                <a:effectLst/>
                <a:highlight>
                  <a:srgbClr val="1F1F1F"/>
                </a:highlight>
                <a:latin typeface="Consolas" panose="020B0609020204030204" pitchFamily="49" charset="0"/>
              </a:rPr>
              <a:t>(</a:t>
            </a:r>
            <a:r>
              <a:rPr lang="en-US" sz="800" b="0" dirty="0">
                <a:solidFill>
                  <a:srgbClr val="CE9178"/>
                </a:solidFill>
                <a:effectLst/>
                <a:highlight>
                  <a:srgbClr val="1F1F1F"/>
                </a:highlight>
                <a:latin typeface="Consolas" panose="020B0609020204030204" pitchFamily="49" charset="0"/>
              </a:rPr>
              <a:t>"</a:t>
            </a:r>
            <a:r>
              <a:rPr lang="en-US" sz="800" b="0" dirty="0" err="1">
                <a:solidFill>
                  <a:srgbClr val="CE9178"/>
                </a:solidFill>
                <a:effectLst/>
                <a:highlight>
                  <a:srgbClr val="1F1F1F"/>
                </a:highlight>
                <a:latin typeface="Consolas" panose="020B0609020204030204" pitchFamily="49" charset="0"/>
              </a:rPr>
              <a:t>Pseudocolor</a:t>
            </a:r>
            <a:r>
              <a:rPr lang="en-US" sz="800" b="0" dirty="0">
                <a:solidFill>
                  <a:srgbClr val="CE9178"/>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CE9178"/>
                </a:solidFill>
                <a:effectLst/>
                <a:highlight>
                  <a:srgbClr val="1F1F1F"/>
                </a:highlight>
                <a:latin typeface="Consolas" panose="020B0609020204030204" pitchFamily="49" charset="0"/>
              </a:rPr>
              <a:t>"dens"</a:t>
            </a:r>
            <a:r>
              <a:rPr lang="en-US" sz="800" b="0" dirty="0">
                <a:solidFill>
                  <a:srgbClr val="CCCCCC"/>
                </a:solidFill>
                <a:effectLst/>
                <a:highlight>
                  <a:srgbClr val="1F1F1F"/>
                </a:highlight>
                <a:latin typeface="Consolas" panose="020B0609020204030204" pitchFamily="49" charset="0"/>
              </a:rPr>
              <a:t>)</a:t>
            </a:r>
          </a:p>
          <a:p>
            <a:br>
              <a:rPr lang="en-US" sz="800" b="0" dirty="0">
                <a:solidFill>
                  <a:srgbClr val="CCCCCC"/>
                </a:solidFill>
                <a:effectLst/>
                <a:highlight>
                  <a:srgbClr val="1F1F1F"/>
                </a:highlight>
                <a:latin typeface="Consolas" panose="020B0609020204030204" pitchFamily="49" charset="0"/>
              </a:rPr>
            </a:br>
            <a:r>
              <a:rPr lang="en-US" sz="800" b="0" dirty="0">
                <a:solidFill>
                  <a:srgbClr val="6A9955"/>
                </a:solidFill>
                <a:effectLst/>
                <a:highlight>
                  <a:srgbClr val="1F1F1F"/>
                </a:highlight>
                <a:latin typeface="Consolas" panose="020B0609020204030204" pitchFamily="49" charset="0"/>
              </a:rPr>
              <a:t># Set the plot attributes</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9CDCFE"/>
                </a:solidFill>
                <a:effectLst/>
                <a:highlight>
                  <a:srgbClr val="1F1F1F"/>
                </a:highlight>
                <a:latin typeface="Consolas" panose="020B0609020204030204" pitchFamily="49" charset="0"/>
              </a:rPr>
              <a:t>pc</a:t>
            </a:r>
            <a:r>
              <a:rPr lang="en-US" sz="800" b="0" dirty="0">
                <a:solidFill>
                  <a:srgbClr val="CCCCCC"/>
                </a:solidFill>
                <a:effectLst/>
                <a:highlight>
                  <a:srgbClr val="1F1F1F"/>
                </a:highlight>
                <a:latin typeface="Consolas" panose="020B0609020204030204" pitchFamily="49" charset="0"/>
              </a:rPr>
              <a:t>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err="1">
                <a:solidFill>
                  <a:srgbClr val="4EC9B0"/>
                </a:solidFill>
                <a:effectLst/>
                <a:highlight>
                  <a:srgbClr val="1F1F1F"/>
                </a:highlight>
                <a:latin typeface="Consolas" panose="020B0609020204030204" pitchFamily="49" charset="0"/>
              </a:rPr>
              <a:t>visit</a:t>
            </a:r>
            <a:r>
              <a:rPr lang="en-US" sz="800" b="0" dirty="0" err="1">
                <a:solidFill>
                  <a:srgbClr val="CCCCCC"/>
                </a:solidFill>
                <a:effectLst/>
                <a:highlight>
                  <a:srgbClr val="1F1F1F"/>
                </a:highlight>
                <a:latin typeface="Consolas" panose="020B0609020204030204" pitchFamily="49" charset="0"/>
              </a:rPr>
              <a:t>.PseudocolorAttributes</a:t>
            </a:r>
            <a:r>
              <a:rPr lang="en-US" sz="800" b="0" dirty="0">
                <a:solidFill>
                  <a:srgbClr val="CCCCCC"/>
                </a:solidFill>
                <a:effectLst/>
                <a:highlight>
                  <a:srgbClr val="1F1F1F"/>
                </a:highlight>
                <a:latin typeface="Consolas" panose="020B0609020204030204" pitchFamily="49" charset="0"/>
              </a:rPr>
              <a:t>()</a:t>
            </a:r>
          </a:p>
          <a:p>
            <a:r>
              <a:rPr lang="en-US" sz="800" b="0" dirty="0" err="1">
                <a:solidFill>
                  <a:srgbClr val="9CDCFE"/>
                </a:solidFill>
                <a:effectLst/>
                <a:highlight>
                  <a:srgbClr val="1F1F1F"/>
                </a:highlight>
                <a:latin typeface="Consolas" panose="020B0609020204030204" pitchFamily="49" charset="0"/>
              </a:rPr>
              <a:t>pc</a:t>
            </a:r>
            <a:r>
              <a:rPr lang="en-US" sz="800" b="0" dirty="0" err="1">
                <a:solidFill>
                  <a:srgbClr val="CCCCCC"/>
                </a:solidFill>
                <a:effectLst/>
                <a:highlight>
                  <a:srgbClr val="1F1F1F"/>
                </a:highlight>
                <a:latin typeface="Consolas" panose="020B0609020204030204" pitchFamily="49" charset="0"/>
              </a:rPr>
              <a:t>.colorTableName</a:t>
            </a:r>
            <a:r>
              <a:rPr lang="en-US" sz="800" b="0" dirty="0">
                <a:solidFill>
                  <a:srgbClr val="CCCCCC"/>
                </a:solidFill>
                <a:effectLst/>
                <a:highlight>
                  <a:srgbClr val="1F1F1F"/>
                </a:highlight>
                <a:latin typeface="Consolas" panose="020B0609020204030204" pitchFamily="49" charset="0"/>
              </a:rPr>
              <a:t>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CE9178"/>
                </a:solidFill>
                <a:effectLst/>
                <a:highlight>
                  <a:srgbClr val="1F1F1F"/>
                </a:highlight>
                <a:latin typeface="Consolas" panose="020B0609020204030204" pitchFamily="49" charset="0"/>
              </a:rPr>
              <a:t>"Hot"</a:t>
            </a:r>
            <a:endParaRPr lang="en-US" sz="800" b="0" dirty="0">
              <a:solidFill>
                <a:srgbClr val="CCCCCC"/>
              </a:solidFill>
              <a:effectLst/>
              <a:highlight>
                <a:srgbClr val="1F1F1F"/>
              </a:highlight>
              <a:latin typeface="Consolas" panose="020B0609020204030204" pitchFamily="49" charset="0"/>
            </a:endParaRPr>
          </a:p>
          <a:p>
            <a:r>
              <a:rPr lang="en-US" sz="800" b="0" dirty="0" err="1">
                <a:solidFill>
                  <a:srgbClr val="9CDCFE"/>
                </a:solidFill>
                <a:effectLst/>
                <a:highlight>
                  <a:srgbClr val="1F1F1F"/>
                </a:highlight>
                <a:latin typeface="Consolas" panose="020B0609020204030204" pitchFamily="49" charset="0"/>
              </a:rPr>
              <a:t>pc</a:t>
            </a:r>
            <a:r>
              <a:rPr lang="en-US" sz="800" b="0" dirty="0" err="1">
                <a:solidFill>
                  <a:srgbClr val="CCCCCC"/>
                </a:solidFill>
                <a:effectLst/>
                <a:highlight>
                  <a:srgbClr val="1F1F1F"/>
                </a:highlight>
                <a:latin typeface="Consolas" panose="020B0609020204030204" pitchFamily="49" charset="0"/>
              </a:rPr>
              <a:t>.min</a:t>
            </a:r>
            <a:r>
              <a:rPr lang="en-US" sz="800" b="0" dirty="0">
                <a:solidFill>
                  <a:srgbClr val="CCCCCC"/>
                </a:solidFill>
                <a:effectLst/>
                <a:highlight>
                  <a:srgbClr val="1F1F1F"/>
                </a:highlight>
                <a:latin typeface="Consolas" panose="020B0609020204030204" pitchFamily="49" charset="0"/>
              </a:rPr>
              <a:t>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endParaRPr lang="en-US" sz="800" b="0" dirty="0">
              <a:solidFill>
                <a:srgbClr val="CCCCCC"/>
              </a:solidFill>
              <a:effectLst/>
              <a:highlight>
                <a:srgbClr val="1F1F1F"/>
              </a:highlight>
              <a:latin typeface="Consolas" panose="020B0609020204030204" pitchFamily="49" charset="0"/>
            </a:endParaRPr>
          </a:p>
          <a:p>
            <a:r>
              <a:rPr lang="en-US" sz="800" b="0" dirty="0" err="1">
                <a:solidFill>
                  <a:srgbClr val="9CDCFE"/>
                </a:solidFill>
                <a:effectLst/>
                <a:highlight>
                  <a:srgbClr val="1F1F1F"/>
                </a:highlight>
                <a:latin typeface="Consolas" panose="020B0609020204030204" pitchFamily="49" charset="0"/>
              </a:rPr>
              <a:t>pc</a:t>
            </a:r>
            <a:r>
              <a:rPr lang="en-US" sz="800" b="0" dirty="0" err="1">
                <a:solidFill>
                  <a:srgbClr val="CCCCCC"/>
                </a:solidFill>
                <a:effectLst/>
                <a:highlight>
                  <a:srgbClr val="1F1F1F"/>
                </a:highlight>
                <a:latin typeface="Consolas" panose="020B0609020204030204" pitchFamily="49" charset="0"/>
              </a:rPr>
              <a:t>.max</a:t>
            </a:r>
            <a:r>
              <a:rPr lang="en-US" sz="800" b="0" dirty="0">
                <a:solidFill>
                  <a:srgbClr val="CCCCCC"/>
                </a:solidFill>
                <a:effectLst/>
                <a:highlight>
                  <a:srgbClr val="1F1F1F"/>
                </a:highlight>
                <a:latin typeface="Consolas" panose="020B0609020204030204" pitchFamily="49" charset="0"/>
              </a:rPr>
              <a:t>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10</a:t>
            </a:r>
            <a:endParaRPr lang="en-US" sz="800" b="0" dirty="0">
              <a:solidFill>
                <a:srgbClr val="CCCCCC"/>
              </a:solidFill>
              <a:effectLst/>
              <a:highlight>
                <a:srgbClr val="1F1F1F"/>
              </a:highlight>
              <a:latin typeface="Consolas" panose="020B0609020204030204" pitchFamily="49" charset="0"/>
            </a:endParaRPr>
          </a:p>
          <a:p>
            <a:br>
              <a:rPr lang="en-US" sz="800" b="0" dirty="0">
                <a:solidFill>
                  <a:srgbClr val="CCCCCC"/>
                </a:solidFill>
                <a:effectLst/>
                <a:highlight>
                  <a:srgbClr val="1F1F1F"/>
                </a:highlight>
                <a:latin typeface="Consolas" panose="020B0609020204030204" pitchFamily="49" charset="0"/>
              </a:rPr>
            </a:br>
            <a:r>
              <a:rPr lang="en-US" sz="800" b="0" dirty="0" err="1">
                <a:solidFill>
                  <a:srgbClr val="4EC9B0"/>
                </a:solidFill>
                <a:effectLst/>
                <a:highlight>
                  <a:srgbClr val="1F1F1F"/>
                </a:highlight>
                <a:latin typeface="Consolas" panose="020B0609020204030204" pitchFamily="49" charset="0"/>
              </a:rPr>
              <a:t>visit</a:t>
            </a:r>
            <a:r>
              <a:rPr lang="en-US" sz="800" b="0" dirty="0" err="1">
                <a:solidFill>
                  <a:srgbClr val="CCCCCC"/>
                </a:solidFill>
                <a:effectLst/>
                <a:highlight>
                  <a:srgbClr val="1F1F1F"/>
                </a:highlight>
                <a:latin typeface="Consolas" panose="020B0609020204030204" pitchFamily="49" charset="0"/>
              </a:rPr>
              <a:t>.SetPlotOptions</a:t>
            </a:r>
            <a:r>
              <a:rPr lang="en-US" sz="800" b="0" dirty="0">
                <a:solidFill>
                  <a:srgbClr val="CCCCCC"/>
                </a:solidFill>
                <a:effectLst/>
                <a:highlight>
                  <a:srgbClr val="1F1F1F"/>
                </a:highlight>
                <a:latin typeface="Consolas" panose="020B0609020204030204" pitchFamily="49" charset="0"/>
              </a:rPr>
              <a:t>(</a:t>
            </a:r>
            <a:r>
              <a:rPr lang="en-US" sz="800" b="0" dirty="0">
                <a:solidFill>
                  <a:srgbClr val="9CDCFE"/>
                </a:solidFill>
                <a:effectLst/>
                <a:highlight>
                  <a:srgbClr val="1F1F1F"/>
                </a:highlight>
                <a:latin typeface="Consolas" panose="020B0609020204030204" pitchFamily="49" charset="0"/>
              </a:rPr>
              <a:t>pc</a:t>
            </a:r>
            <a:r>
              <a:rPr lang="en-US" sz="800" b="0" dirty="0">
                <a:solidFill>
                  <a:srgbClr val="CCCCCC"/>
                </a:solidFill>
                <a:effectLst/>
                <a:highlight>
                  <a:srgbClr val="1F1F1F"/>
                </a:highlight>
                <a:latin typeface="Consolas" panose="020B0609020204030204" pitchFamily="49" charset="0"/>
              </a:rPr>
              <a:t>)</a:t>
            </a:r>
          </a:p>
          <a:p>
            <a:br>
              <a:rPr lang="en-US" sz="800" b="0" dirty="0">
                <a:solidFill>
                  <a:srgbClr val="CCCCCC"/>
                </a:solidFill>
                <a:effectLst/>
                <a:highlight>
                  <a:srgbClr val="1F1F1F"/>
                </a:highlight>
                <a:latin typeface="Consolas" panose="020B0609020204030204" pitchFamily="49" charset="0"/>
              </a:rPr>
            </a:br>
            <a:r>
              <a:rPr lang="en-US" sz="800" b="0" dirty="0">
                <a:solidFill>
                  <a:srgbClr val="6A9955"/>
                </a:solidFill>
                <a:effectLst/>
                <a:highlight>
                  <a:srgbClr val="1F1F1F"/>
                </a:highlight>
                <a:latin typeface="Consolas" panose="020B0609020204030204" pitchFamily="49" charset="0"/>
              </a:rPr>
              <a:t># Draw the plot</a:t>
            </a:r>
            <a:endParaRPr lang="en-US" sz="800" b="0" dirty="0">
              <a:solidFill>
                <a:srgbClr val="CCCCCC"/>
              </a:solidFill>
              <a:effectLst/>
              <a:highlight>
                <a:srgbClr val="1F1F1F"/>
              </a:highlight>
              <a:latin typeface="Consolas" panose="020B0609020204030204" pitchFamily="49" charset="0"/>
            </a:endParaRPr>
          </a:p>
          <a:p>
            <a:r>
              <a:rPr lang="en-US" sz="800" b="0" dirty="0" err="1">
                <a:solidFill>
                  <a:srgbClr val="4EC9B0"/>
                </a:solidFill>
                <a:effectLst/>
                <a:highlight>
                  <a:srgbClr val="1F1F1F"/>
                </a:highlight>
                <a:latin typeface="Consolas" panose="020B0609020204030204" pitchFamily="49" charset="0"/>
              </a:rPr>
              <a:t>visit</a:t>
            </a:r>
            <a:r>
              <a:rPr lang="en-US" sz="800" b="0" dirty="0" err="1">
                <a:solidFill>
                  <a:srgbClr val="CCCCCC"/>
                </a:solidFill>
                <a:effectLst/>
                <a:highlight>
                  <a:srgbClr val="1F1F1F"/>
                </a:highlight>
                <a:latin typeface="Consolas" panose="020B0609020204030204" pitchFamily="49" charset="0"/>
              </a:rPr>
              <a:t>.DrawPlots</a:t>
            </a:r>
            <a:r>
              <a:rPr lang="en-US" sz="800" b="0" dirty="0">
                <a:solidFill>
                  <a:srgbClr val="CCCCCC"/>
                </a:solidFill>
                <a:effectLst/>
                <a:highlight>
                  <a:srgbClr val="1F1F1F"/>
                </a:highlight>
                <a:latin typeface="Consolas" panose="020B0609020204030204" pitchFamily="49" charset="0"/>
              </a:rPr>
              <a:t>()</a:t>
            </a:r>
          </a:p>
          <a:p>
            <a:br>
              <a:rPr lang="en-US" sz="800" b="0" dirty="0">
                <a:solidFill>
                  <a:srgbClr val="CCCCCC"/>
                </a:solidFill>
                <a:effectLst/>
                <a:highlight>
                  <a:srgbClr val="1F1F1F"/>
                </a:highlight>
                <a:latin typeface="Consolas" panose="020B0609020204030204" pitchFamily="49" charset="0"/>
              </a:rPr>
            </a:br>
            <a:r>
              <a:rPr lang="en-US" sz="800" b="0" dirty="0">
                <a:solidFill>
                  <a:srgbClr val="6A9955"/>
                </a:solidFill>
                <a:effectLst/>
                <a:highlight>
                  <a:srgbClr val="1F1F1F"/>
                </a:highlight>
                <a:latin typeface="Consolas" panose="020B0609020204030204" pitchFamily="49" charset="0"/>
              </a:rPr>
              <a:t># Set the view</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.View3DAttributes()</a:t>
            </a: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.View3DAtts.viewNormal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1</a:t>
            </a:r>
            <a:r>
              <a:rPr lang="en-US" sz="800" b="0" dirty="0">
                <a:solidFill>
                  <a:srgbClr val="CCCCCC"/>
                </a:solidFill>
                <a:effectLst/>
                <a:highlight>
                  <a:srgbClr val="1F1F1F"/>
                </a:highlight>
                <a:latin typeface="Consolas" panose="020B0609020204030204" pitchFamily="49" charset="0"/>
              </a:rPr>
              <a:t>)</a:t>
            </a: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.View3DAtts.focus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a:t>
            </a: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.View3DAtts.viewUp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1</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0</a:t>
            </a:r>
            <a:r>
              <a:rPr lang="en-US" sz="800" b="0" dirty="0">
                <a:solidFill>
                  <a:srgbClr val="CCCCCC"/>
                </a:solidFill>
                <a:effectLst/>
                <a:highlight>
                  <a:srgbClr val="1F1F1F"/>
                </a:highlight>
                <a:latin typeface="Consolas" panose="020B0609020204030204" pitchFamily="49" charset="0"/>
              </a:rPr>
              <a:t>)</a:t>
            </a: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.View3DAtts.parallelScale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17.3205</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.View3DAtts.nearPlane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D4D4D4"/>
                </a:solidFill>
                <a:effectLst/>
                <a:highlight>
                  <a:srgbClr val="1F1F1F"/>
                </a:highlight>
                <a:latin typeface="Consolas" panose="020B0609020204030204" pitchFamily="49" charset="0"/>
              </a:rPr>
              <a:t>-</a:t>
            </a:r>
            <a:r>
              <a:rPr lang="en-US" sz="800" b="0" dirty="0">
                <a:solidFill>
                  <a:srgbClr val="B5CEA8"/>
                </a:solidFill>
                <a:effectLst/>
                <a:highlight>
                  <a:srgbClr val="1F1F1F"/>
                </a:highlight>
                <a:latin typeface="Consolas" panose="020B0609020204030204" pitchFamily="49" charset="0"/>
              </a:rPr>
              <a:t>34.641</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.View3DAtts.farPlane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34.641</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.View3DAtts.perspective </a:t>
            </a:r>
            <a:r>
              <a:rPr lang="en-US" sz="800" b="0" dirty="0">
                <a:solidFill>
                  <a:srgbClr val="D4D4D4"/>
                </a:solidFill>
                <a:effectLst/>
                <a:highlight>
                  <a:srgbClr val="1F1F1F"/>
                </a:highlight>
                <a:latin typeface="Consolas" panose="020B0609020204030204" pitchFamily="49" charset="0"/>
              </a:rPr>
              <a:t>=</a:t>
            </a:r>
            <a:r>
              <a:rPr lang="en-US" sz="800" b="0" dirty="0">
                <a:solidFill>
                  <a:srgbClr val="CCCCCC"/>
                </a:solidFill>
                <a:effectLst/>
                <a:highlight>
                  <a:srgbClr val="1F1F1F"/>
                </a:highlight>
                <a:latin typeface="Consolas" panose="020B0609020204030204" pitchFamily="49" charset="0"/>
              </a:rPr>
              <a:t> </a:t>
            </a:r>
            <a:r>
              <a:rPr lang="en-US" sz="800" b="0" dirty="0">
                <a:solidFill>
                  <a:srgbClr val="B5CEA8"/>
                </a:solidFill>
                <a:effectLst/>
                <a:highlight>
                  <a:srgbClr val="1F1F1F"/>
                </a:highlight>
                <a:latin typeface="Consolas" panose="020B0609020204030204" pitchFamily="49" charset="0"/>
              </a:rPr>
              <a:t>1</a:t>
            </a:r>
            <a:endParaRPr lang="en-US" sz="800" b="0" dirty="0">
              <a:solidFill>
                <a:srgbClr val="CCCCCC"/>
              </a:solidFill>
              <a:effectLst/>
              <a:highlight>
                <a:srgbClr val="1F1F1F"/>
              </a:highlight>
              <a:latin typeface="Consolas" panose="020B0609020204030204" pitchFamily="49" charset="0"/>
            </a:endParaRPr>
          </a:p>
          <a:p>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.SetView3D(</a:t>
            </a:r>
            <a:r>
              <a:rPr lang="en-US" sz="800" b="0" dirty="0">
                <a:solidFill>
                  <a:srgbClr val="4EC9B0"/>
                </a:solidFill>
                <a:effectLst/>
                <a:highlight>
                  <a:srgbClr val="1F1F1F"/>
                </a:highlight>
                <a:latin typeface="Consolas" panose="020B0609020204030204" pitchFamily="49" charset="0"/>
              </a:rPr>
              <a:t>visit</a:t>
            </a:r>
            <a:r>
              <a:rPr lang="en-US" sz="800" b="0" dirty="0">
                <a:solidFill>
                  <a:srgbClr val="CCCCCC"/>
                </a:solidFill>
                <a:effectLst/>
                <a:highlight>
                  <a:srgbClr val="1F1F1F"/>
                </a:highlight>
                <a:latin typeface="Consolas" panose="020B0609020204030204" pitchFamily="49" charset="0"/>
              </a:rPr>
              <a:t>.View3DAtts)</a:t>
            </a:r>
          </a:p>
          <a:p>
            <a:br>
              <a:rPr lang="en-US" sz="800" b="0" dirty="0">
                <a:solidFill>
                  <a:srgbClr val="CCCCCC"/>
                </a:solidFill>
                <a:effectLst/>
                <a:highlight>
                  <a:srgbClr val="1F1F1F"/>
                </a:highlight>
                <a:latin typeface="Consolas" panose="020B0609020204030204" pitchFamily="49" charset="0"/>
              </a:rPr>
            </a:br>
            <a:r>
              <a:rPr lang="en-US" sz="800" b="0" dirty="0">
                <a:solidFill>
                  <a:srgbClr val="6A9955"/>
                </a:solidFill>
                <a:effectLst/>
                <a:highlight>
                  <a:srgbClr val="1F1F1F"/>
                </a:highlight>
                <a:latin typeface="Consolas" panose="020B0609020204030204" pitchFamily="49" charset="0"/>
              </a:rPr>
              <a:t># Save the plot</a:t>
            </a:r>
            <a:endParaRPr lang="en-US" sz="800" b="0" dirty="0">
              <a:solidFill>
                <a:srgbClr val="CCCCCC"/>
              </a:solidFill>
              <a:effectLst/>
              <a:highlight>
                <a:srgbClr val="1F1F1F"/>
              </a:highlight>
              <a:latin typeface="Consolas" panose="020B0609020204030204" pitchFamily="49" charset="0"/>
            </a:endParaRPr>
          </a:p>
          <a:p>
            <a:r>
              <a:rPr lang="en-US" sz="800" b="0" dirty="0" err="1">
                <a:solidFill>
                  <a:srgbClr val="4EC9B0"/>
                </a:solidFill>
                <a:effectLst/>
                <a:highlight>
                  <a:srgbClr val="1F1F1F"/>
                </a:highlight>
                <a:latin typeface="Consolas" panose="020B0609020204030204" pitchFamily="49" charset="0"/>
              </a:rPr>
              <a:t>visit</a:t>
            </a:r>
            <a:r>
              <a:rPr lang="en-US" sz="800" b="0" dirty="0" err="1">
                <a:solidFill>
                  <a:srgbClr val="CCCCCC"/>
                </a:solidFill>
                <a:effectLst/>
                <a:highlight>
                  <a:srgbClr val="1F1F1F"/>
                </a:highlight>
                <a:latin typeface="Consolas" panose="020B0609020204030204" pitchFamily="49" charset="0"/>
              </a:rPr>
              <a:t>.SaveWindow</a:t>
            </a:r>
            <a:r>
              <a:rPr lang="en-US" sz="800" b="0" dirty="0">
                <a:solidFill>
                  <a:srgbClr val="CCCCCC"/>
                </a:solidFill>
                <a:effectLst/>
                <a:highlight>
                  <a:srgbClr val="1F1F1F"/>
                </a:highlight>
                <a:latin typeface="Consolas" panose="020B0609020204030204" pitchFamily="49" charset="0"/>
              </a:rPr>
              <a:t>()</a:t>
            </a:r>
          </a:p>
          <a:p>
            <a:br>
              <a:rPr lang="en-US" sz="800" b="0" dirty="0">
                <a:solidFill>
                  <a:srgbClr val="CCCCCC"/>
                </a:solidFill>
                <a:effectLst/>
                <a:highlight>
                  <a:srgbClr val="1F1F1F"/>
                </a:highlight>
                <a:latin typeface="Consolas" panose="020B0609020204030204" pitchFamily="49" charset="0"/>
              </a:rPr>
            </a:br>
            <a:endParaRPr lang="en-US" sz="800" b="0" dirty="0">
              <a:solidFill>
                <a:srgbClr val="CCCCCC"/>
              </a:solidFill>
              <a:effectLst/>
              <a:highlight>
                <a:srgbClr val="1F1F1F"/>
              </a:highlight>
              <a:latin typeface="Consolas" panose="020B0609020204030204" pitchFamily="49" charset="0"/>
            </a:endParaRPr>
          </a:p>
          <a:p>
            <a:endParaRPr lang="en-US" sz="800" dirty="0"/>
          </a:p>
        </p:txBody>
      </p:sp>
    </p:spTree>
    <p:extLst>
      <p:ext uri="{BB962C8B-B14F-4D97-AF65-F5344CB8AC3E}">
        <p14:creationId xmlns:p14="http://schemas.microsoft.com/office/powerpoint/2010/main" val="556038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15</a:t>
            </a:fld>
            <a:r>
              <a:rPr lang="en-IN" sz="1100" dirty="0">
                <a:solidFill>
                  <a:schemeClr val="tx2">
                    <a:lumMod val="10000"/>
                    <a:lumOff val="90000"/>
                  </a:schemeClr>
                </a:solidFill>
              </a:rPr>
              <a:t> / 15</a:t>
            </a:r>
          </a:p>
        </p:txBody>
      </p:sp>
      <p:sp>
        <p:nvSpPr>
          <p:cNvPr id="2" name="TextBox 1">
            <a:extLst>
              <a:ext uri="{FF2B5EF4-FFF2-40B4-BE49-F238E27FC236}">
                <a16:creationId xmlns:a16="http://schemas.microsoft.com/office/drawing/2014/main" id="{BCCEAE8F-890E-5B94-0860-A40BB1BFB2B5}"/>
              </a:ext>
            </a:extLst>
          </p:cNvPr>
          <p:cNvSpPr txBox="1"/>
          <p:nvPr/>
        </p:nvSpPr>
        <p:spPr>
          <a:xfrm>
            <a:off x="4805881" y="3244334"/>
            <a:ext cx="2580237" cy="369332"/>
          </a:xfrm>
          <a:prstGeom prst="rect">
            <a:avLst/>
          </a:prstGeom>
          <a:noFill/>
        </p:spPr>
        <p:txBody>
          <a:bodyPr wrap="square" rtlCol="0">
            <a:spAutoFit/>
          </a:bodyPr>
          <a:lstStyle/>
          <a:p>
            <a:pPr algn="ctr"/>
            <a:r>
              <a:rPr lang="en-US" dirty="0"/>
              <a:t>Thank you!!</a:t>
            </a:r>
          </a:p>
        </p:txBody>
      </p:sp>
    </p:spTree>
    <p:extLst>
      <p:ext uri="{BB962C8B-B14F-4D97-AF65-F5344CB8AC3E}">
        <p14:creationId xmlns:p14="http://schemas.microsoft.com/office/powerpoint/2010/main" val="2107319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Problem Statement</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3" name="TextBox 2">
            <a:extLst>
              <a:ext uri="{FF2B5EF4-FFF2-40B4-BE49-F238E27FC236}">
                <a16:creationId xmlns:a16="http://schemas.microsoft.com/office/drawing/2014/main" id="{1311B6BA-DA4A-1D10-70B8-22EBB9B58500}"/>
              </a:ext>
            </a:extLst>
          </p:cNvPr>
          <p:cNvSpPr txBox="1"/>
          <p:nvPr/>
        </p:nvSpPr>
        <p:spPr>
          <a:xfrm>
            <a:off x="522513" y="1513448"/>
            <a:ext cx="6376308" cy="1477328"/>
          </a:xfrm>
          <a:prstGeom prst="rect">
            <a:avLst/>
          </a:prstGeom>
          <a:noFill/>
        </p:spPr>
        <p:txBody>
          <a:bodyPr wrap="square" rtlCol="0">
            <a:spAutoFit/>
          </a:bodyPr>
          <a:lstStyle/>
          <a:p>
            <a:pPr marL="285750" indent="-285750">
              <a:buFont typeface="Arial" panose="020B0604020202020204" pitchFamily="34" charset="0"/>
              <a:buChar char="•"/>
            </a:pPr>
            <a:r>
              <a:rPr lang="en-IN" sz="1800" dirty="0"/>
              <a:t>Visualizing HDF5 dataset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Rapid changes in scale of data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Time varying dataset</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bg1">
                    <a:lumMod val="7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2</a:t>
            </a:fld>
            <a:r>
              <a:rPr lang="en-IN" sz="1100" dirty="0">
                <a:solidFill>
                  <a:schemeClr val="tx2">
                    <a:lumMod val="10000"/>
                    <a:lumOff val="90000"/>
                  </a:schemeClr>
                </a:solidFill>
              </a:rPr>
              <a:t> / 15</a:t>
            </a:r>
          </a:p>
        </p:txBody>
      </p:sp>
      <p:pic>
        <p:nvPicPr>
          <p:cNvPr id="9" name="Picture 8">
            <a:extLst>
              <a:ext uri="{FF2B5EF4-FFF2-40B4-BE49-F238E27FC236}">
                <a16:creationId xmlns:a16="http://schemas.microsoft.com/office/drawing/2014/main" id="{3EAACAB0-7B20-43EA-C1E6-C2F543889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3" y="3600703"/>
            <a:ext cx="5573487" cy="2361253"/>
          </a:xfrm>
          <a:prstGeom prst="rect">
            <a:avLst/>
          </a:prstGeom>
        </p:spPr>
      </p:pic>
      <p:pic>
        <p:nvPicPr>
          <p:cNvPr id="13" name="Picture 12">
            <a:extLst>
              <a:ext uri="{FF2B5EF4-FFF2-40B4-BE49-F238E27FC236}">
                <a16:creationId xmlns:a16="http://schemas.microsoft.com/office/drawing/2014/main" id="{43C2D1B4-96D5-D1A3-EF56-02C122C0A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958" y="3597799"/>
            <a:ext cx="5573487" cy="2364157"/>
          </a:xfrm>
          <a:prstGeom prst="rect">
            <a:avLst/>
          </a:prstGeom>
        </p:spPr>
      </p:pic>
      <p:sp>
        <p:nvSpPr>
          <p:cNvPr id="14" name="TextBox 13">
            <a:extLst>
              <a:ext uri="{FF2B5EF4-FFF2-40B4-BE49-F238E27FC236}">
                <a16:creationId xmlns:a16="http://schemas.microsoft.com/office/drawing/2014/main" id="{C1A42D45-F352-7959-EEA1-E31291F3360F}"/>
              </a:ext>
            </a:extLst>
          </p:cNvPr>
          <p:cNvSpPr txBox="1"/>
          <p:nvPr/>
        </p:nvSpPr>
        <p:spPr>
          <a:xfrm>
            <a:off x="522513" y="5962792"/>
            <a:ext cx="5026232" cy="230832"/>
          </a:xfrm>
          <a:prstGeom prst="rect">
            <a:avLst/>
          </a:prstGeom>
          <a:noFill/>
        </p:spPr>
        <p:txBody>
          <a:bodyPr wrap="square" rtlCol="0">
            <a:spAutoFit/>
          </a:bodyPr>
          <a:lstStyle/>
          <a:p>
            <a:r>
              <a:rPr lang="en-US" sz="900" dirty="0">
                <a:hlinkClick r:id="rId5"/>
              </a:rPr>
              <a:t>Powers of Ten (film)</a:t>
            </a:r>
            <a:endParaRPr lang="en-US" sz="900" dirty="0"/>
          </a:p>
        </p:txBody>
      </p:sp>
    </p:spTree>
    <p:extLst>
      <p:ext uri="{BB962C8B-B14F-4D97-AF65-F5344CB8AC3E}">
        <p14:creationId xmlns:p14="http://schemas.microsoft.com/office/powerpoint/2010/main" val="1223530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Dataset</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3" name="TextBox 2">
            <a:extLst>
              <a:ext uri="{FF2B5EF4-FFF2-40B4-BE49-F238E27FC236}">
                <a16:creationId xmlns:a16="http://schemas.microsoft.com/office/drawing/2014/main" id="{1311B6BA-DA4A-1D10-70B8-22EBB9B58500}"/>
              </a:ext>
            </a:extLst>
          </p:cNvPr>
          <p:cNvSpPr txBox="1"/>
          <p:nvPr/>
        </p:nvSpPr>
        <p:spPr>
          <a:xfrm>
            <a:off x="522513" y="1513448"/>
            <a:ext cx="6376308" cy="923330"/>
          </a:xfrm>
          <a:prstGeom prst="rect">
            <a:avLst/>
          </a:prstGeom>
          <a:noFill/>
        </p:spPr>
        <p:txBody>
          <a:bodyPr wrap="square" rtlCol="0">
            <a:spAutoFit/>
          </a:bodyPr>
          <a:lstStyle/>
          <a:p>
            <a:pPr marL="285750" indent="-285750">
              <a:buFont typeface="Arial" panose="020B0604020202020204" pitchFamily="34" charset="0"/>
              <a:buChar char="•"/>
            </a:pPr>
            <a:r>
              <a:rPr lang="en-IN" sz="1800" dirty="0"/>
              <a:t>2D Dataset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bg1">
                    <a:lumMod val="7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3</a:t>
            </a:fld>
            <a:r>
              <a:rPr lang="en-IN" sz="1100" dirty="0">
                <a:solidFill>
                  <a:schemeClr val="tx2">
                    <a:lumMod val="10000"/>
                    <a:lumOff val="90000"/>
                  </a:schemeClr>
                </a:solidFill>
              </a:rPr>
              <a:t> / 15</a:t>
            </a:r>
          </a:p>
        </p:txBody>
      </p:sp>
      <p:pic>
        <p:nvPicPr>
          <p:cNvPr id="7" name="Picture 6">
            <a:extLst>
              <a:ext uri="{FF2B5EF4-FFF2-40B4-BE49-F238E27FC236}">
                <a16:creationId xmlns:a16="http://schemas.microsoft.com/office/drawing/2014/main" id="{637DE6DA-3E57-F236-99CD-BF73A5C6F02E}"/>
              </a:ext>
            </a:extLst>
          </p:cNvPr>
          <p:cNvPicPr>
            <a:picLocks noChangeAspect="1"/>
          </p:cNvPicPr>
          <p:nvPr/>
        </p:nvPicPr>
        <p:blipFill>
          <a:blip r:embed="rId3"/>
          <a:stretch>
            <a:fillRect/>
          </a:stretch>
        </p:blipFill>
        <p:spPr>
          <a:xfrm>
            <a:off x="7466112" y="1041917"/>
            <a:ext cx="2082148" cy="5344552"/>
          </a:xfrm>
          <a:prstGeom prst="rect">
            <a:avLst/>
          </a:prstGeom>
        </p:spPr>
      </p:pic>
      <p:sp>
        <p:nvSpPr>
          <p:cNvPr id="2" name="TextBox 1">
            <a:extLst>
              <a:ext uri="{FF2B5EF4-FFF2-40B4-BE49-F238E27FC236}">
                <a16:creationId xmlns:a16="http://schemas.microsoft.com/office/drawing/2014/main" id="{B24BFC0E-3907-2BB2-4E5B-F244C3797D3D}"/>
              </a:ext>
            </a:extLst>
          </p:cNvPr>
          <p:cNvSpPr txBox="1"/>
          <p:nvPr/>
        </p:nvSpPr>
        <p:spPr>
          <a:xfrm>
            <a:off x="9548260" y="6203373"/>
            <a:ext cx="2643740" cy="230832"/>
          </a:xfrm>
          <a:prstGeom prst="rect">
            <a:avLst/>
          </a:prstGeom>
          <a:noFill/>
        </p:spPr>
        <p:txBody>
          <a:bodyPr wrap="square" rtlCol="0">
            <a:spAutoFit/>
          </a:bodyPr>
          <a:lstStyle/>
          <a:p>
            <a:r>
              <a:rPr lang="en-US" sz="900" dirty="0">
                <a:hlinkClick r:id="rId4"/>
              </a:rPr>
              <a:t>https://myhdf5.hdfgroup.org/</a:t>
            </a:r>
            <a:endParaRPr lang="en-US" sz="900" dirty="0"/>
          </a:p>
        </p:txBody>
      </p:sp>
    </p:spTree>
    <p:extLst>
      <p:ext uri="{BB962C8B-B14F-4D97-AF65-F5344CB8AC3E}">
        <p14:creationId xmlns:p14="http://schemas.microsoft.com/office/powerpoint/2010/main" val="3855138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Dataset</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3" name="TextBox 2">
            <a:extLst>
              <a:ext uri="{FF2B5EF4-FFF2-40B4-BE49-F238E27FC236}">
                <a16:creationId xmlns:a16="http://schemas.microsoft.com/office/drawing/2014/main" id="{1311B6BA-DA4A-1D10-70B8-22EBB9B58500}"/>
              </a:ext>
            </a:extLst>
          </p:cNvPr>
          <p:cNvSpPr txBox="1"/>
          <p:nvPr/>
        </p:nvSpPr>
        <p:spPr>
          <a:xfrm>
            <a:off x="522513" y="1513448"/>
            <a:ext cx="6376308" cy="923330"/>
          </a:xfrm>
          <a:prstGeom prst="rect">
            <a:avLst/>
          </a:prstGeom>
          <a:noFill/>
        </p:spPr>
        <p:txBody>
          <a:bodyPr wrap="square" rtlCol="0">
            <a:spAutoFit/>
          </a:bodyPr>
          <a:lstStyle/>
          <a:p>
            <a:pPr marL="285750" indent="-285750">
              <a:buFont typeface="Arial" panose="020B0604020202020204" pitchFamily="34" charset="0"/>
              <a:buChar char="•"/>
            </a:pPr>
            <a:r>
              <a:rPr lang="en-IN" dirty="0"/>
              <a:t>Density</a:t>
            </a:r>
          </a:p>
          <a:p>
            <a:pPr marL="285750" indent="-285750">
              <a:buFont typeface="Arial" panose="020B0604020202020204" pitchFamily="34" charset="0"/>
              <a:buChar char="•"/>
            </a:pPr>
            <a:r>
              <a:rPr lang="en-IN" dirty="0"/>
              <a:t>Pressure</a:t>
            </a:r>
          </a:p>
          <a:p>
            <a:pPr marL="285750" indent="-285750">
              <a:buFont typeface="Arial" panose="020B0604020202020204" pitchFamily="34" charset="0"/>
              <a:buChar char="•"/>
            </a:pPr>
            <a:r>
              <a:rPr lang="en-IN" dirty="0"/>
              <a:t>Temperature</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bg1">
                    <a:lumMod val="75000"/>
                  </a:schemeClr>
                </a:solidFill>
              </a:rPr>
              <a:t>Background</a:t>
            </a:r>
            <a:r>
              <a:rPr lang="en-IN" sz="1100" dirty="0">
                <a:solidFill>
                  <a:schemeClr val="bg1">
                    <a:lumMod val="50000"/>
                  </a:schemeClr>
                </a:solidFill>
              </a:rPr>
              <a:t>   </a:t>
            </a:r>
            <a:r>
              <a:rPr lang="en-IN" sz="1100" dirty="0">
                <a:solidFill>
                  <a:schemeClr val="tx1">
                    <a:lumMod val="65000"/>
                    <a:lumOff val="35000"/>
                  </a:schemeClr>
                </a:solidFill>
              </a:rPr>
              <a:t>Methods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4</a:t>
            </a:fld>
            <a:r>
              <a:rPr lang="en-IN" sz="1100" dirty="0">
                <a:solidFill>
                  <a:schemeClr val="tx2">
                    <a:lumMod val="10000"/>
                    <a:lumOff val="90000"/>
                  </a:schemeClr>
                </a:solidFill>
              </a:rPr>
              <a:t> / 15</a:t>
            </a:r>
          </a:p>
        </p:txBody>
      </p:sp>
      <p:pic>
        <p:nvPicPr>
          <p:cNvPr id="7" name="Picture 6">
            <a:extLst>
              <a:ext uri="{FF2B5EF4-FFF2-40B4-BE49-F238E27FC236}">
                <a16:creationId xmlns:a16="http://schemas.microsoft.com/office/drawing/2014/main" id="{637DE6DA-3E57-F236-99CD-BF73A5C6F02E}"/>
              </a:ext>
            </a:extLst>
          </p:cNvPr>
          <p:cNvPicPr>
            <a:picLocks noChangeAspect="1"/>
          </p:cNvPicPr>
          <p:nvPr/>
        </p:nvPicPr>
        <p:blipFill>
          <a:blip r:embed="rId3"/>
          <a:stretch>
            <a:fillRect/>
          </a:stretch>
        </p:blipFill>
        <p:spPr>
          <a:xfrm>
            <a:off x="7466112" y="1041917"/>
            <a:ext cx="2082148" cy="5344552"/>
          </a:xfrm>
          <a:prstGeom prst="rect">
            <a:avLst/>
          </a:prstGeom>
        </p:spPr>
      </p:pic>
      <p:pic>
        <p:nvPicPr>
          <p:cNvPr id="8" name="Picture 7">
            <a:extLst>
              <a:ext uri="{FF2B5EF4-FFF2-40B4-BE49-F238E27FC236}">
                <a16:creationId xmlns:a16="http://schemas.microsoft.com/office/drawing/2014/main" id="{B6D5D9EB-41A9-FABC-0B13-5479645522A3}"/>
              </a:ext>
            </a:extLst>
          </p:cNvPr>
          <p:cNvPicPr>
            <a:picLocks noChangeAspect="1"/>
          </p:cNvPicPr>
          <p:nvPr/>
        </p:nvPicPr>
        <p:blipFill>
          <a:blip r:embed="rId4"/>
          <a:stretch>
            <a:fillRect/>
          </a:stretch>
        </p:blipFill>
        <p:spPr>
          <a:xfrm>
            <a:off x="7466112" y="1041916"/>
            <a:ext cx="2082148" cy="5344551"/>
          </a:xfrm>
          <a:prstGeom prst="rect">
            <a:avLst/>
          </a:prstGeom>
        </p:spPr>
      </p:pic>
      <p:sp>
        <p:nvSpPr>
          <p:cNvPr id="13" name="TextBox 12">
            <a:extLst>
              <a:ext uri="{FF2B5EF4-FFF2-40B4-BE49-F238E27FC236}">
                <a16:creationId xmlns:a16="http://schemas.microsoft.com/office/drawing/2014/main" id="{5CC5CD6E-0A07-DC81-09C2-EE4DA3B223CB}"/>
              </a:ext>
            </a:extLst>
          </p:cNvPr>
          <p:cNvSpPr txBox="1"/>
          <p:nvPr/>
        </p:nvSpPr>
        <p:spPr>
          <a:xfrm>
            <a:off x="9548260" y="6203373"/>
            <a:ext cx="2643740" cy="230832"/>
          </a:xfrm>
          <a:prstGeom prst="rect">
            <a:avLst/>
          </a:prstGeom>
          <a:noFill/>
        </p:spPr>
        <p:txBody>
          <a:bodyPr wrap="square" rtlCol="0">
            <a:spAutoFit/>
          </a:bodyPr>
          <a:lstStyle/>
          <a:p>
            <a:r>
              <a:rPr lang="en-US" sz="900" dirty="0">
                <a:hlinkClick r:id="rId5"/>
              </a:rPr>
              <a:t>https://myhdf5.hdfgroup.org/</a:t>
            </a:r>
            <a:endParaRPr lang="en-US" sz="900" dirty="0"/>
          </a:p>
        </p:txBody>
      </p:sp>
    </p:spTree>
    <p:extLst>
      <p:ext uri="{BB962C8B-B14F-4D97-AF65-F5344CB8AC3E}">
        <p14:creationId xmlns:p14="http://schemas.microsoft.com/office/powerpoint/2010/main" val="3115168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Experiments</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bg1">
                    <a:lumMod val="75000"/>
                  </a:schemeClr>
                </a:solidFill>
              </a:rPr>
              <a:t>Methods</a:t>
            </a:r>
            <a:r>
              <a:rPr lang="en-IN" sz="1100" dirty="0">
                <a:solidFill>
                  <a:schemeClr val="tx1">
                    <a:lumMod val="65000"/>
                    <a:lumOff val="35000"/>
                  </a:schemeClr>
                </a:solidFill>
              </a:rPr>
              <a:t>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5</a:t>
            </a:fld>
            <a:r>
              <a:rPr lang="en-IN" sz="1100" dirty="0">
                <a:solidFill>
                  <a:schemeClr val="tx2">
                    <a:lumMod val="10000"/>
                    <a:lumOff val="90000"/>
                  </a:schemeClr>
                </a:solidFill>
              </a:rPr>
              <a:t> / 15</a:t>
            </a:r>
          </a:p>
        </p:txBody>
      </p:sp>
      <p:sp>
        <p:nvSpPr>
          <p:cNvPr id="2" name="TextBox 1">
            <a:extLst>
              <a:ext uri="{FF2B5EF4-FFF2-40B4-BE49-F238E27FC236}">
                <a16:creationId xmlns:a16="http://schemas.microsoft.com/office/drawing/2014/main" id="{8300EA27-A9DA-3967-8989-34264973AA16}"/>
              </a:ext>
            </a:extLst>
          </p:cNvPr>
          <p:cNvSpPr txBox="1"/>
          <p:nvPr/>
        </p:nvSpPr>
        <p:spPr>
          <a:xfrm>
            <a:off x="522513" y="1513448"/>
            <a:ext cx="6376308" cy="923330"/>
          </a:xfrm>
          <a:prstGeom prst="rect">
            <a:avLst/>
          </a:prstGeom>
          <a:noFill/>
        </p:spPr>
        <p:txBody>
          <a:bodyPr wrap="square" rtlCol="0">
            <a:spAutoFit/>
          </a:bodyPr>
          <a:lstStyle/>
          <a:p>
            <a:pPr marL="285750" indent="-285750">
              <a:buFont typeface="Arial" panose="020B0604020202020204" pitchFamily="34" charset="0"/>
              <a:buChar char="•"/>
            </a:pPr>
            <a:r>
              <a:rPr lang="en-IN" dirty="0"/>
              <a:t>Using Matplotlib</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13" name="matplotlib">
            <a:hlinkClick r:id="" action="ppaction://media"/>
            <a:extLst>
              <a:ext uri="{FF2B5EF4-FFF2-40B4-BE49-F238E27FC236}">
                <a16:creationId xmlns:a16="http://schemas.microsoft.com/office/drawing/2014/main" id="{647EE38D-4DB6-6FFD-5A56-E6BC6D1115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9792" y="1975113"/>
            <a:ext cx="7812416" cy="4399066"/>
          </a:xfrm>
          <a:prstGeom prst="rect">
            <a:avLst/>
          </a:prstGeom>
        </p:spPr>
      </p:pic>
    </p:spTree>
    <p:extLst>
      <p:ext uri="{BB962C8B-B14F-4D97-AF65-F5344CB8AC3E}">
        <p14:creationId xmlns:p14="http://schemas.microsoft.com/office/powerpoint/2010/main" val="2631972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7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Experiments</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bg1">
                    <a:lumMod val="75000"/>
                  </a:schemeClr>
                </a:solidFill>
              </a:rPr>
              <a:t>Methods</a:t>
            </a:r>
            <a:r>
              <a:rPr lang="en-IN" sz="1100" dirty="0">
                <a:solidFill>
                  <a:schemeClr val="tx1">
                    <a:lumMod val="65000"/>
                    <a:lumOff val="35000"/>
                  </a:schemeClr>
                </a:solidFill>
              </a:rPr>
              <a:t>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6</a:t>
            </a:fld>
            <a:r>
              <a:rPr lang="en-IN" sz="1100" dirty="0">
                <a:solidFill>
                  <a:schemeClr val="tx2">
                    <a:lumMod val="10000"/>
                    <a:lumOff val="90000"/>
                  </a:schemeClr>
                </a:solidFill>
              </a:rPr>
              <a:t> / 15</a:t>
            </a:r>
          </a:p>
        </p:txBody>
      </p:sp>
      <p:sp>
        <p:nvSpPr>
          <p:cNvPr id="2" name="TextBox 1">
            <a:extLst>
              <a:ext uri="{FF2B5EF4-FFF2-40B4-BE49-F238E27FC236}">
                <a16:creationId xmlns:a16="http://schemas.microsoft.com/office/drawing/2014/main" id="{8300EA27-A9DA-3967-8989-34264973AA16}"/>
              </a:ext>
            </a:extLst>
          </p:cNvPr>
          <p:cNvSpPr txBox="1"/>
          <p:nvPr/>
        </p:nvSpPr>
        <p:spPr>
          <a:xfrm>
            <a:off x="522513" y="1513448"/>
            <a:ext cx="6376308" cy="1477328"/>
          </a:xfrm>
          <a:prstGeom prst="rect">
            <a:avLst/>
          </a:prstGeom>
          <a:noFill/>
        </p:spPr>
        <p:txBody>
          <a:bodyPr wrap="square" rtlCol="0">
            <a:spAutoFit/>
          </a:bodyPr>
          <a:lstStyle/>
          <a:p>
            <a:pPr marL="285750" indent="-285750">
              <a:buFont typeface="Arial" panose="020B0604020202020204" pitchFamily="34" charset="0"/>
              <a:buChar char="•"/>
            </a:pPr>
            <a:r>
              <a:rPr lang="en-IN" dirty="0"/>
              <a:t>Trials with VTK</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Building the module of VTK for C++</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12F888FA-F700-99B5-E44C-AC9E93ED7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686" y="3057525"/>
            <a:ext cx="1905000" cy="742950"/>
          </a:xfrm>
          <a:prstGeom prst="rect">
            <a:avLst/>
          </a:prstGeom>
        </p:spPr>
      </p:pic>
    </p:spTree>
    <p:extLst>
      <p:ext uri="{BB962C8B-B14F-4D97-AF65-F5344CB8AC3E}">
        <p14:creationId xmlns:p14="http://schemas.microsoft.com/office/powerpoint/2010/main" val="3466192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Experiments</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bg1">
                    <a:lumMod val="75000"/>
                  </a:schemeClr>
                </a:solidFill>
              </a:rPr>
              <a:t>Methods</a:t>
            </a:r>
            <a:r>
              <a:rPr lang="en-IN" sz="1100" dirty="0">
                <a:solidFill>
                  <a:schemeClr val="tx1">
                    <a:lumMod val="65000"/>
                    <a:lumOff val="35000"/>
                  </a:schemeClr>
                </a:solidFill>
              </a:rPr>
              <a:t>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7</a:t>
            </a:fld>
            <a:r>
              <a:rPr lang="en-IN" sz="1100" dirty="0">
                <a:solidFill>
                  <a:schemeClr val="tx2">
                    <a:lumMod val="10000"/>
                    <a:lumOff val="90000"/>
                  </a:schemeClr>
                </a:solidFill>
              </a:rPr>
              <a:t> / 15</a:t>
            </a:r>
          </a:p>
        </p:txBody>
      </p:sp>
      <p:sp>
        <p:nvSpPr>
          <p:cNvPr id="2" name="TextBox 1">
            <a:extLst>
              <a:ext uri="{FF2B5EF4-FFF2-40B4-BE49-F238E27FC236}">
                <a16:creationId xmlns:a16="http://schemas.microsoft.com/office/drawing/2014/main" id="{8300EA27-A9DA-3967-8989-34264973AA16}"/>
              </a:ext>
            </a:extLst>
          </p:cNvPr>
          <p:cNvSpPr txBox="1"/>
          <p:nvPr/>
        </p:nvSpPr>
        <p:spPr>
          <a:xfrm>
            <a:off x="522513" y="1513448"/>
            <a:ext cx="6376308" cy="369332"/>
          </a:xfrm>
          <a:prstGeom prst="rect">
            <a:avLst/>
          </a:prstGeom>
          <a:noFill/>
        </p:spPr>
        <p:txBody>
          <a:bodyPr wrap="square" rtlCol="0">
            <a:spAutoFit/>
          </a:bodyPr>
          <a:lstStyle/>
          <a:p>
            <a:pPr marL="285750" indent="-285750">
              <a:buFont typeface="Arial" panose="020B0604020202020204" pitchFamily="34" charset="0"/>
              <a:buChar char="•"/>
            </a:pPr>
            <a:r>
              <a:rPr lang="en-IN" dirty="0"/>
              <a:t>VTK python module</a:t>
            </a:r>
          </a:p>
        </p:txBody>
      </p:sp>
      <p:pic>
        <p:nvPicPr>
          <p:cNvPr id="11" name="Picture 10">
            <a:extLst>
              <a:ext uri="{FF2B5EF4-FFF2-40B4-BE49-F238E27FC236}">
                <a16:creationId xmlns:a16="http://schemas.microsoft.com/office/drawing/2014/main" id="{05DB5DB3-B349-53A1-756A-8E45937E9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688" y="1882780"/>
            <a:ext cx="7542624" cy="4242726"/>
          </a:xfrm>
          <a:prstGeom prst="rect">
            <a:avLst/>
          </a:prstGeom>
        </p:spPr>
      </p:pic>
    </p:spTree>
    <p:extLst>
      <p:ext uri="{BB962C8B-B14F-4D97-AF65-F5344CB8AC3E}">
        <p14:creationId xmlns:p14="http://schemas.microsoft.com/office/powerpoint/2010/main" val="2818690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Experiments</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bg1">
                    <a:lumMod val="75000"/>
                  </a:schemeClr>
                </a:solidFill>
              </a:rPr>
              <a:t>Methods</a:t>
            </a:r>
            <a:r>
              <a:rPr lang="en-IN" sz="1100" dirty="0">
                <a:solidFill>
                  <a:schemeClr val="tx1">
                    <a:lumMod val="65000"/>
                    <a:lumOff val="35000"/>
                  </a:schemeClr>
                </a:solidFill>
              </a:rPr>
              <a:t>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8</a:t>
            </a:fld>
            <a:r>
              <a:rPr lang="en-IN" sz="1100" dirty="0">
                <a:solidFill>
                  <a:schemeClr val="tx2">
                    <a:lumMod val="10000"/>
                    <a:lumOff val="90000"/>
                  </a:schemeClr>
                </a:solidFill>
              </a:rPr>
              <a:t> / 15</a:t>
            </a:r>
          </a:p>
        </p:txBody>
      </p:sp>
      <p:sp>
        <p:nvSpPr>
          <p:cNvPr id="2" name="TextBox 1">
            <a:extLst>
              <a:ext uri="{FF2B5EF4-FFF2-40B4-BE49-F238E27FC236}">
                <a16:creationId xmlns:a16="http://schemas.microsoft.com/office/drawing/2014/main" id="{8300EA27-A9DA-3967-8989-34264973AA16}"/>
              </a:ext>
            </a:extLst>
          </p:cNvPr>
          <p:cNvSpPr txBox="1"/>
          <p:nvPr/>
        </p:nvSpPr>
        <p:spPr>
          <a:xfrm>
            <a:off x="522513" y="1513448"/>
            <a:ext cx="6376308" cy="369332"/>
          </a:xfrm>
          <a:prstGeom prst="rect">
            <a:avLst/>
          </a:prstGeom>
          <a:noFill/>
        </p:spPr>
        <p:txBody>
          <a:bodyPr wrap="square" rtlCol="0">
            <a:spAutoFit/>
          </a:bodyPr>
          <a:lstStyle/>
          <a:p>
            <a:pPr marL="285750" indent="-285750">
              <a:buFont typeface="Arial" panose="020B0604020202020204" pitchFamily="34" charset="0"/>
              <a:buChar char="•"/>
            </a:pPr>
            <a:r>
              <a:rPr lang="en-IN" dirty="0"/>
              <a:t>VTK python module</a:t>
            </a:r>
          </a:p>
        </p:txBody>
      </p:sp>
      <p:pic>
        <p:nvPicPr>
          <p:cNvPr id="11" name="Picture 10">
            <a:extLst>
              <a:ext uri="{FF2B5EF4-FFF2-40B4-BE49-F238E27FC236}">
                <a16:creationId xmlns:a16="http://schemas.microsoft.com/office/drawing/2014/main" id="{05DB5DB3-B349-53A1-756A-8E45937E9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688" y="1882780"/>
            <a:ext cx="7542624" cy="4242726"/>
          </a:xfrm>
          <a:prstGeom prst="rect">
            <a:avLst/>
          </a:prstGeom>
        </p:spPr>
      </p:pic>
      <p:pic>
        <p:nvPicPr>
          <p:cNvPr id="9" name="Picture 8">
            <a:extLst>
              <a:ext uri="{FF2B5EF4-FFF2-40B4-BE49-F238E27FC236}">
                <a16:creationId xmlns:a16="http://schemas.microsoft.com/office/drawing/2014/main" id="{4D888027-8AE5-ACDE-0F41-61D5BEC86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688" y="1882780"/>
            <a:ext cx="7542624" cy="4242726"/>
          </a:xfrm>
          <a:prstGeom prst="rect">
            <a:avLst/>
          </a:prstGeom>
        </p:spPr>
      </p:pic>
    </p:spTree>
    <p:extLst>
      <p:ext uri="{BB962C8B-B14F-4D97-AF65-F5344CB8AC3E}">
        <p14:creationId xmlns:p14="http://schemas.microsoft.com/office/powerpoint/2010/main" val="3198444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E0E01-8BA2-B0A9-2D69-31FE0A4DF0E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10B95-3E75-6000-5A1E-3AC21F24DE4C}"/>
              </a:ext>
            </a:extLst>
          </p:cNvPr>
          <p:cNvSpPr/>
          <p:nvPr/>
        </p:nvSpPr>
        <p:spPr>
          <a:xfrm>
            <a:off x="0" y="0"/>
            <a:ext cx="12192000" cy="1003093"/>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B569EA6-5A42-6C54-6C88-8F6AEAA2E1AD}"/>
              </a:ext>
            </a:extLst>
          </p:cNvPr>
          <p:cNvSpPr txBox="1"/>
          <p:nvPr/>
        </p:nvSpPr>
        <p:spPr>
          <a:xfrm>
            <a:off x="0" y="418318"/>
            <a:ext cx="3493698" cy="584775"/>
          </a:xfrm>
          <a:prstGeom prst="rect">
            <a:avLst/>
          </a:prstGeom>
          <a:noFill/>
        </p:spPr>
        <p:txBody>
          <a:bodyPr wrap="square" rtlCol="0">
            <a:spAutoFit/>
          </a:bodyPr>
          <a:lstStyle/>
          <a:p>
            <a:pPr algn="ctr"/>
            <a:r>
              <a:rPr lang="en-IN" sz="3200" dirty="0">
                <a:solidFill>
                  <a:schemeClr val="bg1"/>
                </a:solidFill>
              </a:rPr>
              <a:t>Visit</a:t>
            </a:r>
          </a:p>
        </p:txBody>
      </p:sp>
      <p:sp>
        <p:nvSpPr>
          <p:cNvPr id="6" name="Rectangle 5">
            <a:extLst>
              <a:ext uri="{FF2B5EF4-FFF2-40B4-BE49-F238E27FC236}">
                <a16:creationId xmlns:a16="http://schemas.microsoft.com/office/drawing/2014/main" id="{72810D02-19DF-6318-8DF9-61E56ED1CD47}"/>
              </a:ext>
            </a:extLst>
          </p:cNvPr>
          <p:cNvSpPr/>
          <p:nvPr/>
        </p:nvSpPr>
        <p:spPr>
          <a:xfrm>
            <a:off x="0" y="6425293"/>
            <a:ext cx="12192000" cy="432707"/>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50" dirty="0"/>
              <a:t>Department of Scientific Computing, Florida State University</a:t>
            </a:r>
          </a:p>
        </p:txBody>
      </p:sp>
      <p:sp>
        <p:nvSpPr>
          <p:cNvPr id="10" name="TextBox 9">
            <a:extLst>
              <a:ext uri="{FF2B5EF4-FFF2-40B4-BE49-F238E27FC236}">
                <a16:creationId xmlns:a16="http://schemas.microsoft.com/office/drawing/2014/main" id="{C000B043-E86E-5790-54E6-30694758C53C}"/>
              </a:ext>
            </a:extLst>
          </p:cNvPr>
          <p:cNvSpPr txBox="1"/>
          <p:nvPr/>
        </p:nvSpPr>
        <p:spPr>
          <a:xfrm>
            <a:off x="106136" y="0"/>
            <a:ext cx="8401050" cy="261610"/>
          </a:xfrm>
          <a:prstGeom prst="rect">
            <a:avLst/>
          </a:prstGeom>
          <a:noFill/>
        </p:spPr>
        <p:txBody>
          <a:bodyPr wrap="square" rtlCol="0">
            <a:spAutoFit/>
          </a:bodyPr>
          <a:lstStyle/>
          <a:p>
            <a:r>
              <a:rPr lang="en-IN" sz="1100" dirty="0">
                <a:solidFill>
                  <a:schemeClr val="tx1">
                    <a:lumMod val="65000"/>
                    <a:lumOff val="35000"/>
                  </a:schemeClr>
                </a:solidFill>
              </a:rPr>
              <a:t>Background</a:t>
            </a:r>
            <a:r>
              <a:rPr lang="en-IN" sz="1100" dirty="0">
                <a:solidFill>
                  <a:schemeClr val="bg1">
                    <a:lumMod val="50000"/>
                  </a:schemeClr>
                </a:solidFill>
              </a:rPr>
              <a:t>   </a:t>
            </a:r>
            <a:r>
              <a:rPr lang="en-IN" sz="1100" dirty="0">
                <a:solidFill>
                  <a:schemeClr val="bg1">
                    <a:lumMod val="75000"/>
                  </a:schemeClr>
                </a:solidFill>
              </a:rPr>
              <a:t>Methods</a:t>
            </a:r>
            <a:r>
              <a:rPr lang="en-IN" sz="1100" dirty="0">
                <a:solidFill>
                  <a:schemeClr val="tx1">
                    <a:lumMod val="65000"/>
                    <a:lumOff val="35000"/>
                  </a:schemeClr>
                </a:solidFill>
              </a:rPr>
              <a:t>     Results    Next Steps</a:t>
            </a:r>
          </a:p>
        </p:txBody>
      </p:sp>
      <p:sp>
        <p:nvSpPr>
          <p:cNvPr id="12" name="TextBox 11">
            <a:extLst>
              <a:ext uri="{FF2B5EF4-FFF2-40B4-BE49-F238E27FC236}">
                <a16:creationId xmlns:a16="http://schemas.microsoft.com/office/drawing/2014/main" id="{2B13637A-2AEB-A711-7637-795734057176}"/>
              </a:ext>
            </a:extLst>
          </p:cNvPr>
          <p:cNvSpPr txBox="1"/>
          <p:nvPr/>
        </p:nvSpPr>
        <p:spPr>
          <a:xfrm>
            <a:off x="11179628" y="6510841"/>
            <a:ext cx="1012372" cy="261610"/>
          </a:xfrm>
          <a:prstGeom prst="rect">
            <a:avLst/>
          </a:prstGeom>
          <a:noFill/>
        </p:spPr>
        <p:txBody>
          <a:bodyPr wrap="square" rtlCol="0">
            <a:spAutoFit/>
          </a:bodyPr>
          <a:lstStyle/>
          <a:p>
            <a:fld id="{41FDB919-1580-4194-B7CF-A9B37F2F27AB}" type="slidenum">
              <a:rPr lang="en-IN" sz="1100" smtClean="0">
                <a:solidFill>
                  <a:schemeClr val="tx2">
                    <a:lumMod val="10000"/>
                    <a:lumOff val="90000"/>
                  </a:schemeClr>
                </a:solidFill>
              </a:rPr>
              <a:t>9</a:t>
            </a:fld>
            <a:r>
              <a:rPr lang="en-IN" sz="1100" dirty="0">
                <a:solidFill>
                  <a:schemeClr val="tx2">
                    <a:lumMod val="10000"/>
                    <a:lumOff val="90000"/>
                  </a:schemeClr>
                </a:solidFill>
              </a:rPr>
              <a:t> / 15</a:t>
            </a:r>
          </a:p>
        </p:txBody>
      </p:sp>
      <p:pic>
        <p:nvPicPr>
          <p:cNvPr id="7" name="Picture 6">
            <a:extLst>
              <a:ext uri="{FF2B5EF4-FFF2-40B4-BE49-F238E27FC236}">
                <a16:creationId xmlns:a16="http://schemas.microsoft.com/office/drawing/2014/main" id="{0BE673A7-78DF-5535-12DB-20F5415C6E0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l="-194" r="78979" b="34713"/>
          <a:stretch/>
        </p:blipFill>
        <p:spPr>
          <a:xfrm>
            <a:off x="7702128" y="3051788"/>
            <a:ext cx="1610115" cy="754423"/>
          </a:xfrm>
          <a:prstGeom prst="rect">
            <a:avLst/>
          </a:prstGeom>
        </p:spPr>
      </p:pic>
      <p:sp>
        <p:nvSpPr>
          <p:cNvPr id="8" name="TextBox 7">
            <a:extLst>
              <a:ext uri="{FF2B5EF4-FFF2-40B4-BE49-F238E27FC236}">
                <a16:creationId xmlns:a16="http://schemas.microsoft.com/office/drawing/2014/main" id="{7CB2600C-DE18-9316-D7C1-07CAAB7FCEAA}"/>
              </a:ext>
            </a:extLst>
          </p:cNvPr>
          <p:cNvSpPr txBox="1"/>
          <p:nvPr/>
        </p:nvSpPr>
        <p:spPr>
          <a:xfrm>
            <a:off x="522513" y="1513448"/>
            <a:ext cx="6376308" cy="1754326"/>
          </a:xfrm>
          <a:prstGeom prst="rect">
            <a:avLst/>
          </a:prstGeom>
          <a:noFill/>
        </p:spPr>
        <p:txBody>
          <a:bodyPr wrap="square" rtlCol="0">
            <a:spAutoFit/>
          </a:bodyPr>
          <a:lstStyle/>
          <a:p>
            <a:pPr marL="285750" indent="-285750">
              <a:buFont typeface="Arial" panose="020B0604020202020204" pitchFamily="34" charset="0"/>
              <a:buChar char="•"/>
            </a:pPr>
            <a:r>
              <a:rPr lang="en-IN" dirty="0"/>
              <a:t>Open source software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Viewing and analyzing scientific data on scalar and vector fields across 2D and 3D meshes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47543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TotalTime>
  <Words>1137</Words>
  <Application>Microsoft Office PowerPoint</Application>
  <PresentationFormat>Widescreen</PresentationFormat>
  <Paragraphs>158</Paragraphs>
  <Slides>15</Slides>
  <Notes>14</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Kamble</dc:creator>
  <cp:lastModifiedBy>Anand Kamble</cp:lastModifiedBy>
  <cp:revision>35</cp:revision>
  <dcterms:created xsi:type="dcterms:W3CDTF">2024-04-25T01:14:40Z</dcterms:created>
  <dcterms:modified xsi:type="dcterms:W3CDTF">2024-04-25T12:24:11Z</dcterms:modified>
</cp:coreProperties>
</file>